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81" r:id="rId24"/>
    <p:sldId id="278" r:id="rId25"/>
    <p:sldId id="279" r:id="rId26"/>
    <p:sldId id="280"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1" d="100"/>
          <a:sy n="71" d="100"/>
        </p:scale>
        <p:origin x="67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058BF-C5E1-4B52-BD8A-FD1AD5779347}"/>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FCD51F7-3CC3-4BB7-8291-B1789482E8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FD320447-D6C7-43E1-AE88-1FB66CC9C55E}"/>
              </a:ext>
            </a:extLst>
          </p:cNvPr>
          <p:cNvSpPr>
            <a:spLocks noGrp="1"/>
          </p:cNvSpPr>
          <p:nvPr>
            <p:ph type="dt" sz="half" idx="10"/>
          </p:nvPr>
        </p:nvSpPr>
        <p:spPr/>
        <p:txBody>
          <a:bodyPr/>
          <a:lstStyle/>
          <a:p>
            <a:fld id="{C43A76A3-ADC8-4477-8FC1-B9DD55D84908}" type="datetime1">
              <a:rPr lang="en-US" smtClean="0"/>
              <a:t>4/7/2025</a:t>
            </a:fld>
            <a:endParaRPr lang="en-US" dirty="0"/>
          </a:p>
        </p:txBody>
      </p:sp>
      <p:sp>
        <p:nvSpPr>
          <p:cNvPr id="5" name="Footer Placeholder 4">
            <a:extLst>
              <a:ext uri="{FF2B5EF4-FFF2-40B4-BE49-F238E27FC236}">
                <a16:creationId xmlns:a16="http://schemas.microsoft.com/office/drawing/2014/main" id="{6F5E17B6-E7FC-473A-8D5F-0E6B838EA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AF4E0-FDDB-42B9-862C-7BBC501CDAC5}"/>
              </a:ext>
            </a:extLst>
          </p:cNvPr>
          <p:cNvSpPr>
            <a:spLocks noGrp="1"/>
          </p:cNvSpPr>
          <p:nvPr>
            <p:ph type="sldNum" sz="quarter" idx="12"/>
          </p:nvPr>
        </p:nvSpPr>
        <p:spPr/>
        <p:txBody>
          <a:bodyPr/>
          <a:lstStyle/>
          <a:p>
            <a:fld id="{35747434-7036-48DB-A148-6B3D8EE75CDA}" type="slidenum">
              <a:rPr lang="en-US" smtClean="0"/>
              <a:t>‹Nº›</a:t>
            </a:fld>
            <a:endParaRPr lang="en-US" dirty="0"/>
          </a:p>
        </p:txBody>
      </p:sp>
    </p:spTree>
    <p:extLst>
      <p:ext uri="{BB962C8B-B14F-4D97-AF65-F5344CB8AC3E}">
        <p14:creationId xmlns:p14="http://schemas.microsoft.com/office/powerpoint/2010/main" val="1085470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E922F-6166-4009-A42D-027DC718071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7791CF-167D-446D-9F99-6976C986E2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CA422-E040-4DE1-9DA5-C8D37C116A7B}"/>
              </a:ext>
            </a:extLst>
          </p:cNvPr>
          <p:cNvSpPr>
            <a:spLocks noGrp="1"/>
          </p:cNvSpPr>
          <p:nvPr>
            <p:ph type="dt" sz="half" idx="10"/>
          </p:nvPr>
        </p:nvSpPr>
        <p:spPr/>
        <p:txBody>
          <a:bodyPr/>
          <a:lstStyle/>
          <a:p>
            <a:fld id="{D6762538-DC4D-4667-96E5-B3278DDF8B12}" type="datetime1">
              <a:rPr lang="en-US" smtClean="0"/>
              <a:t>4/7/2025</a:t>
            </a:fld>
            <a:endParaRPr lang="en-US"/>
          </a:p>
        </p:txBody>
      </p:sp>
      <p:sp>
        <p:nvSpPr>
          <p:cNvPr id="5" name="Footer Placeholder 4">
            <a:extLst>
              <a:ext uri="{FF2B5EF4-FFF2-40B4-BE49-F238E27FC236}">
                <a16:creationId xmlns:a16="http://schemas.microsoft.com/office/drawing/2014/main" id="{6C813B0B-60E7-494E-91CB-055BC26906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48C554-7C1B-4D8F-9B6B-04492656904B}"/>
              </a:ext>
            </a:extLst>
          </p:cNvPr>
          <p:cNvSpPr>
            <a:spLocks noGrp="1"/>
          </p:cNvSpPr>
          <p:nvPr>
            <p:ph type="sldNum" sz="quarter" idx="12"/>
          </p:nvPr>
        </p:nvSpPr>
        <p:spPr/>
        <p:txBody>
          <a:bodyPr/>
          <a:lstStyle/>
          <a:p>
            <a:fld id="{35747434-7036-48DB-A148-6B3D8EE75CDA}" type="slidenum">
              <a:rPr lang="en-US" smtClean="0"/>
              <a:t>‹Nº›</a:t>
            </a:fld>
            <a:endParaRPr lang="en-US"/>
          </a:p>
        </p:txBody>
      </p:sp>
    </p:spTree>
    <p:extLst>
      <p:ext uri="{BB962C8B-B14F-4D97-AF65-F5344CB8AC3E}">
        <p14:creationId xmlns:p14="http://schemas.microsoft.com/office/powerpoint/2010/main" val="1521190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C66EF0-6ED8-49A7-BDAD-E20A143FAE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FCE9CD-90A9-44BA-B293-0662E077DD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57DAE0-05C4-460B-B96D-BD183ED030C4}"/>
              </a:ext>
            </a:extLst>
          </p:cNvPr>
          <p:cNvSpPr>
            <a:spLocks noGrp="1"/>
          </p:cNvSpPr>
          <p:nvPr>
            <p:ph type="dt" sz="half" idx="10"/>
          </p:nvPr>
        </p:nvSpPr>
        <p:spPr/>
        <p:txBody>
          <a:bodyPr/>
          <a:lstStyle/>
          <a:p>
            <a:fld id="{05880548-5C08-4BE3-B63E-F2BB63B0B00C}" type="datetime1">
              <a:rPr lang="en-US" smtClean="0"/>
              <a:t>4/7/2025</a:t>
            </a:fld>
            <a:endParaRPr lang="en-US"/>
          </a:p>
        </p:txBody>
      </p:sp>
      <p:sp>
        <p:nvSpPr>
          <p:cNvPr id="5" name="Footer Placeholder 4">
            <a:extLst>
              <a:ext uri="{FF2B5EF4-FFF2-40B4-BE49-F238E27FC236}">
                <a16:creationId xmlns:a16="http://schemas.microsoft.com/office/drawing/2014/main" id="{33B3CA93-55C9-4AA3-89A0-55490F745B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FD820-FF26-4325-816F-310C30F80ACC}"/>
              </a:ext>
            </a:extLst>
          </p:cNvPr>
          <p:cNvSpPr>
            <a:spLocks noGrp="1"/>
          </p:cNvSpPr>
          <p:nvPr>
            <p:ph type="sldNum" sz="quarter" idx="12"/>
          </p:nvPr>
        </p:nvSpPr>
        <p:spPr/>
        <p:txBody>
          <a:bodyPr/>
          <a:lstStyle/>
          <a:p>
            <a:fld id="{35747434-7036-48DB-A148-6B3D8EE75CDA}" type="slidenum">
              <a:rPr lang="en-US" smtClean="0"/>
              <a:t>‹Nº›</a:t>
            </a:fld>
            <a:endParaRPr lang="en-US"/>
          </a:p>
        </p:txBody>
      </p:sp>
    </p:spTree>
    <p:extLst>
      <p:ext uri="{BB962C8B-B14F-4D97-AF65-F5344CB8AC3E}">
        <p14:creationId xmlns:p14="http://schemas.microsoft.com/office/powerpoint/2010/main" val="300161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6C8-0B4F-4655-A630-0B1D2540B7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78B888-85E0-4D92-903E-C3FE7E870D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48916-250B-4232-BD7D-571FDE79F5E7}"/>
              </a:ext>
            </a:extLst>
          </p:cNvPr>
          <p:cNvSpPr>
            <a:spLocks noGrp="1"/>
          </p:cNvSpPr>
          <p:nvPr>
            <p:ph type="dt" sz="half" idx="10"/>
          </p:nvPr>
        </p:nvSpPr>
        <p:spPr/>
        <p:txBody>
          <a:bodyPr/>
          <a:lstStyle/>
          <a:p>
            <a:fld id="{DE7F49BE-398D-479A-8A7E-5DDBCA61EDCB}" type="datetime1">
              <a:rPr lang="en-US" smtClean="0"/>
              <a:t>4/7/2025</a:t>
            </a:fld>
            <a:endParaRPr lang="en-US"/>
          </a:p>
        </p:txBody>
      </p:sp>
      <p:sp>
        <p:nvSpPr>
          <p:cNvPr id="5" name="Footer Placeholder 4">
            <a:extLst>
              <a:ext uri="{FF2B5EF4-FFF2-40B4-BE49-F238E27FC236}">
                <a16:creationId xmlns:a16="http://schemas.microsoft.com/office/drawing/2014/main" id="{B6A8BFB4-647C-4104-B6D4-3346051C3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FA73F-2BE8-4370-AE90-58F4CE51FC51}"/>
              </a:ext>
            </a:extLst>
          </p:cNvPr>
          <p:cNvSpPr>
            <a:spLocks noGrp="1"/>
          </p:cNvSpPr>
          <p:nvPr>
            <p:ph type="sldNum" sz="quarter" idx="12"/>
          </p:nvPr>
        </p:nvSpPr>
        <p:spPr/>
        <p:txBody>
          <a:bodyPr/>
          <a:lstStyle/>
          <a:p>
            <a:fld id="{35747434-7036-48DB-A148-6B3D8EE75CDA}" type="slidenum">
              <a:rPr lang="en-US" smtClean="0"/>
              <a:t>‹Nº›</a:t>
            </a:fld>
            <a:endParaRPr lang="en-US"/>
          </a:p>
        </p:txBody>
      </p:sp>
    </p:spTree>
    <p:extLst>
      <p:ext uri="{BB962C8B-B14F-4D97-AF65-F5344CB8AC3E}">
        <p14:creationId xmlns:p14="http://schemas.microsoft.com/office/powerpoint/2010/main" val="2772153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446D-9FAC-4157-A41A-51675C8BE929}"/>
              </a:ext>
            </a:extLst>
          </p:cNvPr>
          <p:cNvSpPr>
            <a:spLocks noGrp="1"/>
          </p:cNvSpPr>
          <p:nvPr>
            <p:ph type="title"/>
          </p:nvPr>
        </p:nvSpPr>
        <p:spPr>
          <a:xfrm>
            <a:off x="777240" y="1709738"/>
            <a:ext cx="10570210" cy="2758895"/>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AF8D4A-8F93-4399-9546-64F286400D24}"/>
              </a:ext>
            </a:extLst>
          </p:cNvPr>
          <p:cNvSpPr>
            <a:spLocks noGrp="1"/>
          </p:cNvSpPr>
          <p:nvPr>
            <p:ph type="body" idx="1"/>
          </p:nvPr>
        </p:nvSpPr>
        <p:spPr>
          <a:xfrm>
            <a:off x="777240" y="4589463"/>
            <a:ext cx="1057021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9C2FD4-BF96-470C-8247-20DFAE1CF870}"/>
              </a:ext>
            </a:extLst>
          </p:cNvPr>
          <p:cNvSpPr>
            <a:spLocks noGrp="1"/>
          </p:cNvSpPr>
          <p:nvPr>
            <p:ph type="dt" sz="half" idx="10"/>
          </p:nvPr>
        </p:nvSpPr>
        <p:spPr/>
        <p:txBody>
          <a:bodyPr/>
          <a:lstStyle/>
          <a:p>
            <a:fld id="{CCD0C193-4974-4A1F-9C63-07D595E30D66}" type="datetime1">
              <a:rPr lang="en-US" smtClean="0"/>
              <a:t>4/7/2025</a:t>
            </a:fld>
            <a:endParaRPr lang="en-US"/>
          </a:p>
        </p:txBody>
      </p:sp>
      <p:sp>
        <p:nvSpPr>
          <p:cNvPr id="5" name="Footer Placeholder 4">
            <a:extLst>
              <a:ext uri="{FF2B5EF4-FFF2-40B4-BE49-F238E27FC236}">
                <a16:creationId xmlns:a16="http://schemas.microsoft.com/office/drawing/2014/main" id="{27175A2D-86C4-4467-BAB8-E9ED004D2C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42A4D-D9B2-4C82-95E4-B86F9F5F3802}"/>
              </a:ext>
            </a:extLst>
          </p:cNvPr>
          <p:cNvSpPr>
            <a:spLocks noGrp="1"/>
          </p:cNvSpPr>
          <p:nvPr>
            <p:ph type="sldNum" sz="quarter" idx="12"/>
          </p:nvPr>
        </p:nvSpPr>
        <p:spPr/>
        <p:txBody>
          <a:bodyPr/>
          <a:lstStyle/>
          <a:p>
            <a:fld id="{35747434-7036-48DB-A148-6B3D8EE75CDA}" type="slidenum">
              <a:rPr lang="en-US" smtClean="0"/>
              <a:t>‹Nº›</a:t>
            </a:fld>
            <a:endParaRPr lang="en-US"/>
          </a:p>
        </p:txBody>
      </p:sp>
    </p:spTree>
    <p:extLst>
      <p:ext uri="{BB962C8B-B14F-4D97-AF65-F5344CB8AC3E}">
        <p14:creationId xmlns:p14="http://schemas.microsoft.com/office/powerpoint/2010/main" val="1357683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B3AA-8C30-429E-B934-AF12204387B9}"/>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915834E-691F-4728-88F5-A0C4696695EB}"/>
              </a:ext>
            </a:extLst>
          </p:cNvPr>
          <p:cNvSpPr>
            <a:spLocks noGrp="1"/>
          </p:cNvSpPr>
          <p:nvPr>
            <p:ph sz="half" idx="1"/>
          </p:nvPr>
        </p:nvSpPr>
        <p:spPr>
          <a:xfrm>
            <a:off x="777240" y="1825625"/>
            <a:ext cx="52425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3876374-880F-4E25-9F88-79E3C1AB1F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19BD69-B509-4FCE-95A8-ED03FFC8CC3C}"/>
              </a:ext>
            </a:extLst>
          </p:cNvPr>
          <p:cNvSpPr>
            <a:spLocks noGrp="1"/>
          </p:cNvSpPr>
          <p:nvPr>
            <p:ph type="dt" sz="half" idx="10"/>
          </p:nvPr>
        </p:nvSpPr>
        <p:spPr/>
        <p:txBody>
          <a:bodyPr/>
          <a:lstStyle/>
          <a:p>
            <a:fld id="{701AA87F-28D4-4BF0-B81F-877A89DFD5AC}" type="datetime1">
              <a:rPr lang="en-US" smtClean="0"/>
              <a:t>4/7/2025</a:t>
            </a:fld>
            <a:endParaRPr lang="en-US"/>
          </a:p>
        </p:txBody>
      </p:sp>
      <p:sp>
        <p:nvSpPr>
          <p:cNvPr id="6" name="Footer Placeholder 5">
            <a:extLst>
              <a:ext uri="{FF2B5EF4-FFF2-40B4-BE49-F238E27FC236}">
                <a16:creationId xmlns:a16="http://schemas.microsoft.com/office/drawing/2014/main" id="{DB7C287B-AE5B-490B-BF81-A50D7A2E87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3C2246-303C-4A29-B6EA-E62CEDE6C2A1}"/>
              </a:ext>
            </a:extLst>
          </p:cNvPr>
          <p:cNvSpPr>
            <a:spLocks noGrp="1"/>
          </p:cNvSpPr>
          <p:nvPr>
            <p:ph type="sldNum" sz="quarter" idx="12"/>
          </p:nvPr>
        </p:nvSpPr>
        <p:spPr/>
        <p:txBody>
          <a:bodyPr/>
          <a:lstStyle/>
          <a:p>
            <a:fld id="{35747434-7036-48DB-A148-6B3D8EE75CDA}" type="slidenum">
              <a:rPr lang="en-US" smtClean="0"/>
              <a:t>‹Nº›</a:t>
            </a:fld>
            <a:endParaRPr lang="en-US"/>
          </a:p>
        </p:txBody>
      </p:sp>
    </p:spTree>
    <p:extLst>
      <p:ext uri="{BB962C8B-B14F-4D97-AF65-F5344CB8AC3E}">
        <p14:creationId xmlns:p14="http://schemas.microsoft.com/office/powerpoint/2010/main" val="551762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FE79-D5BE-43E8-B6C5-2675B7F4D818}"/>
              </a:ext>
            </a:extLst>
          </p:cNvPr>
          <p:cNvSpPr>
            <a:spLocks noGrp="1"/>
          </p:cNvSpPr>
          <p:nvPr>
            <p:ph type="title"/>
          </p:nvPr>
        </p:nvSpPr>
        <p:spPr>
          <a:xfrm>
            <a:off x="777240" y="365125"/>
            <a:ext cx="1057814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9D3A07-BA51-4113-902E-830A887D2394}"/>
              </a:ext>
            </a:extLst>
          </p:cNvPr>
          <p:cNvSpPr>
            <a:spLocks noGrp="1"/>
          </p:cNvSpPr>
          <p:nvPr>
            <p:ph type="body" idx="1"/>
          </p:nvPr>
        </p:nvSpPr>
        <p:spPr>
          <a:xfrm>
            <a:off x="777240" y="1801812"/>
            <a:ext cx="5220335"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E320A9-E274-4E1B-B02D-9A3F510A1F22}"/>
              </a:ext>
            </a:extLst>
          </p:cNvPr>
          <p:cNvSpPr>
            <a:spLocks noGrp="1"/>
          </p:cNvSpPr>
          <p:nvPr>
            <p:ph sz="half" idx="2"/>
          </p:nvPr>
        </p:nvSpPr>
        <p:spPr>
          <a:xfrm>
            <a:off x="777240" y="2825749"/>
            <a:ext cx="5220335"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BE80D3A-C2A8-4B78-B7E2-4908C74B1C43}"/>
              </a:ext>
            </a:extLst>
          </p:cNvPr>
          <p:cNvSpPr>
            <a:spLocks noGrp="1"/>
          </p:cNvSpPr>
          <p:nvPr>
            <p:ph type="body" sz="quarter" idx="3"/>
          </p:nvPr>
        </p:nvSpPr>
        <p:spPr>
          <a:xfrm>
            <a:off x="6172200" y="1801812"/>
            <a:ext cx="5183188" cy="935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5D84DD-9460-4B08-86AD-27486A940047}"/>
              </a:ext>
            </a:extLst>
          </p:cNvPr>
          <p:cNvSpPr>
            <a:spLocks noGrp="1"/>
          </p:cNvSpPr>
          <p:nvPr>
            <p:ph sz="quarter" idx="4"/>
          </p:nvPr>
        </p:nvSpPr>
        <p:spPr>
          <a:xfrm>
            <a:off x="6172200" y="2825749"/>
            <a:ext cx="5183188" cy="3363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0B7F8-282C-4210-AE7D-F35228BAC803}"/>
              </a:ext>
            </a:extLst>
          </p:cNvPr>
          <p:cNvSpPr>
            <a:spLocks noGrp="1"/>
          </p:cNvSpPr>
          <p:nvPr>
            <p:ph type="dt" sz="half" idx="10"/>
          </p:nvPr>
        </p:nvSpPr>
        <p:spPr/>
        <p:txBody>
          <a:bodyPr/>
          <a:lstStyle/>
          <a:p>
            <a:fld id="{A8A9F1F3-208B-49A3-B337-9C8ACEB3E0E1}" type="datetime1">
              <a:rPr lang="en-US" smtClean="0"/>
              <a:t>4/7/2025</a:t>
            </a:fld>
            <a:endParaRPr lang="en-US"/>
          </a:p>
        </p:txBody>
      </p:sp>
      <p:sp>
        <p:nvSpPr>
          <p:cNvPr id="8" name="Footer Placeholder 7">
            <a:extLst>
              <a:ext uri="{FF2B5EF4-FFF2-40B4-BE49-F238E27FC236}">
                <a16:creationId xmlns:a16="http://schemas.microsoft.com/office/drawing/2014/main" id="{FAE343A9-1067-4DCF-BACC-1F7F380502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84E471-04DB-4DB5-8CC5-16B3FC88509D}"/>
              </a:ext>
            </a:extLst>
          </p:cNvPr>
          <p:cNvSpPr>
            <a:spLocks noGrp="1"/>
          </p:cNvSpPr>
          <p:nvPr>
            <p:ph type="sldNum" sz="quarter" idx="12"/>
          </p:nvPr>
        </p:nvSpPr>
        <p:spPr/>
        <p:txBody>
          <a:bodyPr/>
          <a:lstStyle/>
          <a:p>
            <a:fld id="{35747434-7036-48DB-A148-6B3D8EE75CDA}" type="slidenum">
              <a:rPr lang="en-US" smtClean="0"/>
              <a:t>‹Nº›</a:t>
            </a:fld>
            <a:endParaRPr lang="en-US"/>
          </a:p>
        </p:txBody>
      </p:sp>
    </p:spTree>
    <p:extLst>
      <p:ext uri="{BB962C8B-B14F-4D97-AF65-F5344CB8AC3E}">
        <p14:creationId xmlns:p14="http://schemas.microsoft.com/office/powerpoint/2010/main" val="234222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87C0-272E-4E50-A316-78079B2B923E}"/>
              </a:ext>
            </a:extLst>
          </p:cNvPr>
          <p:cNvSpPr>
            <a:spLocks noGrp="1"/>
          </p:cNvSpPr>
          <p:nvPr>
            <p:ph type="title"/>
          </p:nvPr>
        </p:nvSpPr>
        <p:spPr>
          <a:xfrm>
            <a:off x="777240" y="365125"/>
            <a:ext cx="10659110"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06C1C9-1F69-432A-858C-D828B56E1659}"/>
              </a:ext>
            </a:extLst>
          </p:cNvPr>
          <p:cNvSpPr>
            <a:spLocks noGrp="1"/>
          </p:cNvSpPr>
          <p:nvPr>
            <p:ph type="dt" sz="half" idx="10"/>
          </p:nvPr>
        </p:nvSpPr>
        <p:spPr/>
        <p:txBody>
          <a:bodyPr/>
          <a:lstStyle/>
          <a:p>
            <a:fld id="{27AF6CA6-7293-4AA2-A0E0-A3BF4416E786}" type="datetime1">
              <a:rPr lang="en-US" smtClean="0"/>
              <a:t>4/7/2025</a:t>
            </a:fld>
            <a:endParaRPr lang="en-US"/>
          </a:p>
        </p:txBody>
      </p:sp>
      <p:sp>
        <p:nvSpPr>
          <p:cNvPr id="4" name="Footer Placeholder 3">
            <a:extLst>
              <a:ext uri="{FF2B5EF4-FFF2-40B4-BE49-F238E27FC236}">
                <a16:creationId xmlns:a16="http://schemas.microsoft.com/office/drawing/2014/main" id="{BD6D9A1B-D149-4B97-B161-3D7C9ADBCF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B3722F-8C88-4E54-8CD6-12D31A05F813}"/>
              </a:ext>
            </a:extLst>
          </p:cNvPr>
          <p:cNvSpPr>
            <a:spLocks noGrp="1"/>
          </p:cNvSpPr>
          <p:nvPr>
            <p:ph type="sldNum" sz="quarter" idx="12"/>
          </p:nvPr>
        </p:nvSpPr>
        <p:spPr/>
        <p:txBody>
          <a:bodyPr/>
          <a:lstStyle/>
          <a:p>
            <a:fld id="{35747434-7036-48DB-A148-6B3D8EE75CDA}" type="slidenum">
              <a:rPr lang="en-US" smtClean="0"/>
              <a:t>‹Nº›</a:t>
            </a:fld>
            <a:endParaRPr lang="en-US"/>
          </a:p>
        </p:txBody>
      </p:sp>
    </p:spTree>
    <p:extLst>
      <p:ext uri="{BB962C8B-B14F-4D97-AF65-F5344CB8AC3E}">
        <p14:creationId xmlns:p14="http://schemas.microsoft.com/office/powerpoint/2010/main" val="1863066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E1B4EE-6DFC-45F3-9174-D913EB57CB9D}"/>
              </a:ext>
            </a:extLst>
          </p:cNvPr>
          <p:cNvSpPr>
            <a:spLocks noGrp="1"/>
          </p:cNvSpPr>
          <p:nvPr>
            <p:ph type="dt" sz="half" idx="10"/>
          </p:nvPr>
        </p:nvSpPr>
        <p:spPr/>
        <p:txBody>
          <a:bodyPr/>
          <a:lstStyle/>
          <a:p>
            <a:fld id="{98D87016-7BCD-46FB-8EE3-AB6C369108B4}" type="datetime1">
              <a:rPr lang="en-US" smtClean="0"/>
              <a:t>4/7/2025</a:t>
            </a:fld>
            <a:endParaRPr lang="en-US"/>
          </a:p>
        </p:txBody>
      </p:sp>
      <p:sp>
        <p:nvSpPr>
          <p:cNvPr id="3" name="Footer Placeholder 2">
            <a:extLst>
              <a:ext uri="{FF2B5EF4-FFF2-40B4-BE49-F238E27FC236}">
                <a16:creationId xmlns:a16="http://schemas.microsoft.com/office/drawing/2014/main" id="{0BF7F7DC-6DDE-4337-AD27-BBE7D54224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C58EA9-3AC4-421E-B133-1FA7757DF8BA}"/>
              </a:ext>
            </a:extLst>
          </p:cNvPr>
          <p:cNvSpPr>
            <a:spLocks noGrp="1"/>
          </p:cNvSpPr>
          <p:nvPr>
            <p:ph type="sldNum" sz="quarter" idx="12"/>
          </p:nvPr>
        </p:nvSpPr>
        <p:spPr/>
        <p:txBody>
          <a:bodyPr/>
          <a:lstStyle/>
          <a:p>
            <a:fld id="{35747434-7036-48DB-A148-6B3D8EE75CDA}" type="slidenum">
              <a:rPr lang="en-US" smtClean="0"/>
              <a:t>‹Nº›</a:t>
            </a:fld>
            <a:endParaRPr lang="en-US"/>
          </a:p>
        </p:txBody>
      </p:sp>
    </p:spTree>
    <p:extLst>
      <p:ext uri="{BB962C8B-B14F-4D97-AF65-F5344CB8AC3E}">
        <p14:creationId xmlns:p14="http://schemas.microsoft.com/office/powerpoint/2010/main" val="16831820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035BB-74CC-43E9-B71F-A5C05D17EB78}"/>
              </a:ext>
            </a:extLst>
          </p:cNvPr>
          <p:cNvSpPr>
            <a:spLocks noGrp="1"/>
          </p:cNvSpPr>
          <p:nvPr>
            <p:ph type="title"/>
          </p:nvPr>
        </p:nvSpPr>
        <p:spPr>
          <a:xfrm>
            <a:off x="777240" y="457200"/>
            <a:ext cx="3994785" cy="2501900"/>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CAADC9E-7845-4DB1-87E3-6FBFB2B03B8A}"/>
              </a:ext>
            </a:extLst>
          </p:cNvPr>
          <p:cNvSpPr>
            <a:spLocks noGrp="1"/>
          </p:cNvSpPr>
          <p:nvPr>
            <p:ph idx="1"/>
          </p:nvPr>
        </p:nvSpPr>
        <p:spPr>
          <a:xfrm>
            <a:off x="5183188" y="457201"/>
            <a:ext cx="6172200" cy="540385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5C925A8-2A07-43B9-B549-061F3684986B}"/>
              </a:ext>
            </a:extLst>
          </p:cNvPr>
          <p:cNvSpPr>
            <a:spLocks noGrp="1"/>
          </p:cNvSpPr>
          <p:nvPr>
            <p:ph type="body" sz="half" idx="2"/>
          </p:nvPr>
        </p:nvSpPr>
        <p:spPr>
          <a:xfrm>
            <a:off x="777240" y="3092450"/>
            <a:ext cx="3994785" cy="27765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1A9037-0564-43A1-8156-1D9932E1F85F}"/>
              </a:ext>
            </a:extLst>
          </p:cNvPr>
          <p:cNvSpPr>
            <a:spLocks noGrp="1"/>
          </p:cNvSpPr>
          <p:nvPr>
            <p:ph type="dt" sz="half" idx="10"/>
          </p:nvPr>
        </p:nvSpPr>
        <p:spPr/>
        <p:txBody>
          <a:bodyPr/>
          <a:lstStyle/>
          <a:p>
            <a:fld id="{A1547011-1FFC-4EF8-9A2E-53B4AD2ADBD4}" type="datetime1">
              <a:rPr lang="en-US" smtClean="0"/>
              <a:t>4/7/2025</a:t>
            </a:fld>
            <a:endParaRPr lang="en-US"/>
          </a:p>
        </p:txBody>
      </p:sp>
      <p:sp>
        <p:nvSpPr>
          <p:cNvPr id="6" name="Footer Placeholder 5">
            <a:extLst>
              <a:ext uri="{FF2B5EF4-FFF2-40B4-BE49-F238E27FC236}">
                <a16:creationId xmlns:a16="http://schemas.microsoft.com/office/drawing/2014/main" id="{CBFF0D40-D0E1-49C9-BE47-91BBC50AB2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D129BD-890D-412E-9805-D29F4A0D3622}"/>
              </a:ext>
            </a:extLst>
          </p:cNvPr>
          <p:cNvSpPr>
            <a:spLocks noGrp="1"/>
          </p:cNvSpPr>
          <p:nvPr>
            <p:ph type="sldNum" sz="quarter" idx="12"/>
          </p:nvPr>
        </p:nvSpPr>
        <p:spPr/>
        <p:txBody>
          <a:bodyPr/>
          <a:lstStyle/>
          <a:p>
            <a:fld id="{35747434-7036-48DB-A148-6B3D8EE75CDA}" type="slidenum">
              <a:rPr lang="en-US" smtClean="0"/>
              <a:t>‹Nº›</a:t>
            </a:fld>
            <a:endParaRPr lang="en-US"/>
          </a:p>
        </p:txBody>
      </p:sp>
    </p:spTree>
    <p:extLst>
      <p:ext uri="{BB962C8B-B14F-4D97-AF65-F5344CB8AC3E}">
        <p14:creationId xmlns:p14="http://schemas.microsoft.com/office/powerpoint/2010/main" val="1353868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8ADB4-BA7B-42C2-9C6C-58B2763F8617}"/>
              </a:ext>
            </a:extLst>
          </p:cNvPr>
          <p:cNvSpPr>
            <a:spLocks noGrp="1"/>
          </p:cNvSpPr>
          <p:nvPr>
            <p:ph type="title"/>
          </p:nvPr>
        </p:nvSpPr>
        <p:spPr>
          <a:xfrm>
            <a:off x="777240" y="457200"/>
            <a:ext cx="3994785" cy="2505456"/>
          </a:xfrm>
        </p:spPr>
        <p:txBody>
          <a:bodyPr anchor="b"/>
          <a:lstStyle>
            <a:lvl1pPr>
              <a:defRPr sz="4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9519B58-B546-4E6B-BE00-3D1D64DA8699}"/>
              </a:ext>
            </a:extLst>
          </p:cNvPr>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FAA0AB8-41A9-4548-9B83-3EFF79A00793}"/>
              </a:ext>
            </a:extLst>
          </p:cNvPr>
          <p:cNvSpPr>
            <a:spLocks noGrp="1"/>
          </p:cNvSpPr>
          <p:nvPr>
            <p:ph type="body" sz="half" idx="2"/>
          </p:nvPr>
        </p:nvSpPr>
        <p:spPr>
          <a:xfrm>
            <a:off x="777240" y="3081275"/>
            <a:ext cx="3994785" cy="277977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B33ED-A015-4992-A004-33D41CFFADA1}"/>
              </a:ext>
            </a:extLst>
          </p:cNvPr>
          <p:cNvSpPr>
            <a:spLocks noGrp="1"/>
          </p:cNvSpPr>
          <p:nvPr>
            <p:ph type="dt" sz="half" idx="10"/>
          </p:nvPr>
        </p:nvSpPr>
        <p:spPr/>
        <p:txBody>
          <a:bodyPr/>
          <a:lstStyle/>
          <a:p>
            <a:fld id="{9562EB47-45B4-4EF5-A743-B4885DD2F060}" type="datetime1">
              <a:rPr lang="en-US" smtClean="0"/>
              <a:t>4/7/2025</a:t>
            </a:fld>
            <a:endParaRPr lang="en-US"/>
          </a:p>
        </p:txBody>
      </p:sp>
      <p:sp>
        <p:nvSpPr>
          <p:cNvPr id="6" name="Footer Placeholder 5">
            <a:extLst>
              <a:ext uri="{FF2B5EF4-FFF2-40B4-BE49-F238E27FC236}">
                <a16:creationId xmlns:a16="http://schemas.microsoft.com/office/drawing/2014/main" id="{D3C29CDA-E85F-47D1-83B7-02A50DEBF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9625F-5352-4136-8AC4-F8899D00A1A9}"/>
              </a:ext>
            </a:extLst>
          </p:cNvPr>
          <p:cNvSpPr>
            <a:spLocks noGrp="1"/>
          </p:cNvSpPr>
          <p:nvPr>
            <p:ph type="sldNum" sz="quarter" idx="12"/>
          </p:nvPr>
        </p:nvSpPr>
        <p:spPr/>
        <p:txBody>
          <a:bodyPr/>
          <a:lstStyle/>
          <a:p>
            <a:fld id="{35747434-7036-48DB-A148-6B3D8EE75CDA}" type="slidenum">
              <a:rPr lang="en-US" smtClean="0"/>
              <a:t>‹Nº›</a:t>
            </a:fld>
            <a:endParaRPr lang="en-US"/>
          </a:p>
        </p:txBody>
      </p:sp>
    </p:spTree>
    <p:extLst>
      <p:ext uri="{BB962C8B-B14F-4D97-AF65-F5344CB8AC3E}">
        <p14:creationId xmlns:p14="http://schemas.microsoft.com/office/powerpoint/2010/main" val="2952708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9B5B3C5-A599-465B-B2B9-866E8B2087CE}"/>
              </a:ext>
            </a:extLst>
          </p:cNvPr>
          <p:cNvSpPr/>
          <p:nvPr/>
        </p:nvSpPr>
        <p:spPr>
          <a:xfrm>
            <a:off x="-1" y="-1"/>
            <a:ext cx="12192001"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25C84982-7DD0-43B1-8A2D-BFA4DF1B4E60}"/>
              </a:ext>
            </a:extLst>
          </p:cNvPr>
          <p:cNvSpPr/>
          <p:nvPr/>
        </p:nvSpPr>
        <p:spPr>
          <a:xfrm>
            <a:off x="-1" y="-1"/>
            <a:ext cx="12192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grpSp>
        <p:nvGrpSpPr>
          <p:cNvPr id="8" name="Decorative Circles">
            <a:extLst>
              <a:ext uri="{FF2B5EF4-FFF2-40B4-BE49-F238E27FC236}">
                <a16:creationId xmlns:a16="http://schemas.microsoft.com/office/drawing/2014/main" id="{1D912E1C-3BBA-42F0-A3EE-FEC382E7230A}"/>
              </a:ext>
            </a:extLst>
          </p:cNvPr>
          <p:cNvGrpSpPr/>
          <p:nvPr/>
        </p:nvGrpSpPr>
        <p:grpSpPr>
          <a:xfrm>
            <a:off x="-1" y="-1"/>
            <a:ext cx="12192001" cy="6858001"/>
            <a:chOff x="-1" y="-1"/>
            <a:chExt cx="12192001" cy="6858001"/>
          </a:xfrm>
        </p:grpSpPr>
        <p:sp>
          <p:nvSpPr>
            <p:cNvPr id="21" name="Oval 20">
              <a:extLst>
                <a:ext uri="{FF2B5EF4-FFF2-40B4-BE49-F238E27FC236}">
                  <a16:creationId xmlns:a16="http://schemas.microsoft.com/office/drawing/2014/main" id="{2FEEAC76-E273-46A8-8F8E-CE59860FE70D}"/>
                </a:ext>
              </a:extLst>
            </p:cNvPr>
            <p:cNvSpPr/>
            <p:nvPr/>
          </p:nvSpPr>
          <p:spPr>
            <a:xfrm>
              <a:off x="209098" y="727602"/>
              <a:ext cx="172408" cy="172408"/>
            </a:xfrm>
            <a:prstGeom prst="ellipse">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6594A0E-9400-45AD-A431-1DA1C0B28966}"/>
                </a:ext>
              </a:extLst>
            </p:cNvPr>
            <p:cNvSpPr/>
            <p:nvPr/>
          </p:nvSpPr>
          <p:spPr>
            <a:xfrm>
              <a:off x="949947" y="136523"/>
              <a:ext cx="113367" cy="113367"/>
            </a:xfrm>
            <a:prstGeom prst="ellipse">
              <a:avLst/>
            </a:prstGeom>
            <a:solidFill>
              <a:srgbClr val="F39E2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916D6C-D32F-42B6-8512-CD5EDB8F2B9B}"/>
                </a:ext>
              </a:extLst>
            </p:cNvPr>
            <p:cNvSpPr/>
            <p:nvPr/>
          </p:nvSpPr>
          <p:spPr>
            <a:xfrm>
              <a:off x="11575290" y="5859047"/>
              <a:ext cx="305780" cy="305780"/>
            </a:xfrm>
            <a:prstGeom prst="ellipse">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34846D-59C6-40F4-907C-F1A4689B58F1}"/>
                </a:ext>
              </a:extLst>
            </p:cNvPr>
            <p:cNvSpPr/>
            <p:nvPr/>
          </p:nvSpPr>
          <p:spPr>
            <a:xfrm>
              <a:off x="95730" y="1133938"/>
              <a:ext cx="226735" cy="226735"/>
            </a:xfrm>
            <a:prstGeom prst="ellipse">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A257CDF-2E36-4DC7-8EE4-5CD8F8ECAC87}"/>
                </a:ext>
              </a:extLst>
            </p:cNvPr>
            <p:cNvSpPr/>
            <p:nvPr/>
          </p:nvSpPr>
          <p:spPr>
            <a:xfrm>
              <a:off x="11536830" y="554419"/>
              <a:ext cx="382700" cy="382700"/>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D5B26E0E-A115-4AE2-82D8-76BB93CC494F}"/>
                </a:ext>
              </a:extLst>
            </p:cNvPr>
            <p:cNvSpPr/>
            <p:nvPr/>
          </p:nvSpPr>
          <p:spPr>
            <a:xfrm>
              <a:off x="11224303" y="299808"/>
              <a:ext cx="113367" cy="113367"/>
            </a:xfrm>
            <a:prstGeom prst="ellipse">
              <a:avLst/>
            </a:prstGeom>
            <a:solidFill>
              <a:srgbClr val="F39E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55058DB-7E01-4E95-BF59-983AA1BBB38E}"/>
                </a:ext>
              </a:extLst>
            </p:cNvPr>
            <p:cNvSpPr/>
            <p:nvPr/>
          </p:nvSpPr>
          <p:spPr>
            <a:xfrm>
              <a:off x="11629630" y="5482355"/>
              <a:ext cx="94160" cy="94160"/>
            </a:xfrm>
            <a:prstGeom prst="ellipse">
              <a:avLst/>
            </a:prstGeom>
            <a:solidFill>
              <a:srgbClr val="E3BEBE">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810F7E2-23F3-44D6-B09E-71E556536052}"/>
                </a:ext>
              </a:extLst>
            </p:cNvPr>
            <p:cNvSpPr/>
            <p:nvPr/>
          </p:nvSpPr>
          <p:spPr>
            <a:xfrm>
              <a:off x="10415328" y="6124958"/>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D5C391-E1DB-410A-A78C-ED3BBDFF0758}"/>
                </a:ext>
              </a:extLst>
            </p:cNvPr>
            <p:cNvSpPr/>
            <p:nvPr/>
          </p:nvSpPr>
          <p:spPr>
            <a:xfrm>
              <a:off x="10120382" y="6255986"/>
              <a:ext cx="305780" cy="305780"/>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7C4944D-9373-4283-BCAA-927A0316659E}"/>
                </a:ext>
              </a:extLst>
            </p:cNvPr>
            <p:cNvSpPr/>
            <p:nvPr/>
          </p:nvSpPr>
          <p:spPr>
            <a:xfrm>
              <a:off x="9934343" y="6204350"/>
              <a:ext cx="113367" cy="113367"/>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6804C521-2D9F-4CE4-AFD3-D4F1551FEC6A}"/>
                </a:ext>
              </a:extLst>
            </p:cNvPr>
            <p:cNvSpPr/>
            <p:nvPr/>
          </p:nvSpPr>
          <p:spPr>
            <a:xfrm>
              <a:off x="11642244" y="6317718"/>
              <a:ext cx="549756" cy="540282"/>
            </a:xfrm>
            <a:custGeom>
              <a:avLst/>
              <a:gdLst>
                <a:gd name="connsiteX0" fmla="*/ 1224540 w 2115556"/>
                <a:gd name="connsiteY0" fmla="*/ 0 h 2079100"/>
                <a:gd name="connsiteX1" fmla="*/ 2090421 w 2115556"/>
                <a:gd name="connsiteY1" fmla="*/ 358660 h 2079100"/>
                <a:gd name="connsiteX2" fmla="*/ 2115556 w 2115556"/>
                <a:gd name="connsiteY2" fmla="*/ 386315 h 2079100"/>
                <a:gd name="connsiteX3" fmla="*/ 2115556 w 2115556"/>
                <a:gd name="connsiteY3" fmla="*/ 2062765 h 2079100"/>
                <a:gd name="connsiteX4" fmla="*/ 2100710 w 2115556"/>
                <a:gd name="connsiteY4" fmla="*/ 2079100 h 2079100"/>
                <a:gd name="connsiteX5" fmla="*/ 348370 w 2115556"/>
                <a:gd name="connsiteY5" fmla="*/ 2079100 h 2079100"/>
                <a:gd name="connsiteX6" fmla="*/ 279625 w 2115556"/>
                <a:gd name="connsiteY6" fmla="*/ 2003461 h 2079100"/>
                <a:gd name="connsiteX7" fmla="*/ 0 w 2115556"/>
                <a:gd name="connsiteY7" fmla="*/ 1224540 h 2079100"/>
                <a:gd name="connsiteX8" fmla="*/ 1224540 w 2115556"/>
                <a:gd name="connsiteY8" fmla="*/ 0 h 207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5556" h="2079100">
                  <a:moveTo>
                    <a:pt x="1224540" y="0"/>
                  </a:moveTo>
                  <a:cubicBezTo>
                    <a:pt x="1562687" y="0"/>
                    <a:pt x="1868823" y="137062"/>
                    <a:pt x="2090421" y="358660"/>
                  </a:cubicBezTo>
                  <a:lnTo>
                    <a:pt x="2115556" y="386315"/>
                  </a:lnTo>
                  <a:lnTo>
                    <a:pt x="2115556" y="2062765"/>
                  </a:lnTo>
                  <a:lnTo>
                    <a:pt x="2100710" y="2079100"/>
                  </a:lnTo>
                  <a:lnTo>
                    <a:pt x="348370" y="2079100"/>
                  </a:lnTo>
                  <a:lnTo>
                    <a:pt x="279625" y="2003461"/>
                  </a:lnTo>
                  <a:cubicBezTo>
                    <a:pt x="104938" y="1791789"/>
                    <a:pt x="0" y="1520419"/>
                    <a:pt x="0" y="1224540"/>
                  </a:cubicBezTo>
                  <a:cubicBezTo>
                    <a:pt x="0" y="548245"/>
                    <a:pt x="548245" y="0"/>
                    <a:pt x="1224540" y="0"/>
                  </a:cubicBez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6" name="Freeform: Shape 55">
              <a:extLst>
                <a:ext uri="{FF2B5EF4-FFF2-40B4-BE49-F238E27FC236}">
                  <a16:creationId xmlns:a16="http://schemas.microsoft.com/office/drawing/2014/main" id="{755AC65C-13EF-4182-AA3C-62BE165CC033}"/>
                </a:ext>
              </a:extLst>
            </p:cNvPr>
            <p:cNvSpPr/>
            <p:nvPr/>
          </p:nvSpPr>
          <p:spPr>
            <a:xfrm>
              <a:off x="-1" y="-1"/>
              <a:ext cx="510196" cy="538336"/>
            </a:xfrm>
            <a:custGeom>
              <a:avLst/>
              <a:gdLst>
                <a:gd name="connsiteX0" fmla="*/ 0 w 510196"/>
                <a:gd name="connsiteY0" fmla="*/ 0 h 538336"/>
                <a:gd name="connsiteX1" fmla="*/ 459276 w 510196"/>
                <a:gd name="connsiteY1" fmla="*/ 0 h 538336"/>
                <a:gd name="connsiteX2" fmla="*/ 482126 w 510196"/>
                <a:gd name="connsiteY2" fmla="*/ 42098 h 538336"/>
                <a:gd name="connsiteX3" fmla="*/ 510196 w 510196"/>
                <a:gd name="connsiteY3" fmla="*/ 181136 h 538336"/>
                <a:gd name="connsiteX4" fmla="*/ 152996 w 510196"/>
                <a:gd name="connsiteY4" fmla="*/ 538336 h 538336"/>
                <a:gd name="connsiteX5" fmla="*/ 13958 w 510196"/>
                <a:gd name="connsiteY5" fmla="*/ 510266 h 538336"/>
                <a:gd name="connsiteX6" fmla="*/ 0 w 510196"/>
                <a:gd name="connsiteY6" fmla="*/ 502690 h 53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0196" h="538336">
                  <a:moveTo>
                    <a:pt x="0" y="0"/>
                  </a:moveTo>
                  <a:lnTo>
                    <a:pt x="459276" y="0"/>
                  </a:lnTo>
                  <a:lnTo>
                    <a:pt x="482126" y="42098"/>
                  </a:lnTo>
                  <a:cubicBezTo>
                    <a:pt x="500201" y="84833"/>
                    <a:pt x="510196" y="131817"/>
                    <a:pt x="510196" y="181136"/>
                  </a:cubicBezTo>
                  <a:cubicBezTo>
                    <a:pt x="510196" y="378412"/>
                    <a:pt x="350272" y="538336"/>
                    <a:pt x="152996" y="538336"/>
                  </a:cubicBezTo>
                  <a:cubicBezTo>
                    <a:pt x="103677" y="538336"/>
                    <a:pt x="56693" y="528341"/>
                    <a:pt x="13958" y="510266"/>
                  </a:cubicBezTo>
                  <a:lnTo>
                    <a:pt x="0" y="50269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58" name="Freeform: Shape 57">
              <a:extLst>
                <a:ext uri="{FF2B5EF4-FFF2-40B4-BE49-F238E27FC236}">
                  <a16:creationId xmlns:a16="http://schemas.microsoft.com/office/drawing/2014/main" id="{E40DA8D2-FA4B-4282-9D44-48C27B63A153}"/>
                </a:ext>
              </a:extLst>
            </p:cNvPr>
            <p:cNvSpPr/>
            <p:nvPr/>
          </p:nvSpPr>
          <p:spPr>
            <a:xfrm>
              <a:off x="10528695" y="1"/>
              <a:ext cx="554074" cy="282754"/>
            </a:xfrm>
            <a:custGeom>
              <a:avLst/>
              <a:gdLst>
                <a:gd name="connsiteX0" fmla="*/ 644 w 309162"/>
                <a:gd name="connsiteY0" fmla="*/ 0 h 157771"/>
                <a:gd name="connsiteX1" fmla="*/ 308518 w 309162"/>
                <a:gd name="connsiteY1" fmla="*/ 0 h 157771"/>
                <a:gd name="connsiteX2" fmla="*/ 309162 w 309162"/>
                <a:gd name="connsiteY2" fmla="*/ 3190 h 157771"/>
                <a:gd name="connsiteX3" fmla="*/ 154581 w 309162"/>
                <a:gd name="connsiteY3" fmla="*/ 157771 h 157771"/>
                <a:gd name="connsiteX4" fmla="*/ 0 w 309162"/>
                <a:gd name="connsiteY4" fmla="*/ 3190 h 157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162" h="157771">
                  <a:moveTo>
                    <a:pt x="644" y="0"/>
                  </a:moveTo>
                  <a:lnTo>
                    <a:pt x="308518" y="0"/>
                  </a:lnTo>
                  <a:lnTo>
                    <a:pt x="309162" y="3190"/>
                  </a:lnTo>
                  <a:cubicBezTo>
                    <a:pt x="309162" y="88563"/>
                    <a:pt x="239954" y="157771"/>
                    <a:pt x="154581" y="157771"/>
                  </a:cubicBezTo>
                  <a:cubicBezTo>
                    <a:pt x="69208" y="157771"/>
                    <a:pt x="0" y="88563"/>
                    <a:pt x="0" y="3190"/>
                  </a:cubicBez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sp>
          <p:nvSpPr>
            <p:cNvPr id="10" name="Oval 9">
              <a:extLst>
                <a:ext uri="{FF2B5EF4-FFF2-40B4-BE49-F238E27FC236}">
                  <a16:creationId xmlns:a16="http://schemas.microsoft.com/office/drawing/2014/main" id="{99065014-CB18-414D-A527-31ECC45700AB}"/>
                </a:ext>
              </a:extLst>
            </p:cNvPr>
            <p:cNvSpPr/>
            <p:nvPr/>
          </p:nvSpPr>
          <p:spPr>
            <a:xfrm>
              <a:off x="504140" y="1132500"/>
              <a:ext cx="84680" cy="8468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8F39E27A-56C1-4328-8DF1-2DA147C78483}"/>
                </a:ext>
              </a:extLst>
            </p:cNvPr>
            <p:cNvSpPr/>
            <p:nvPr/>
          </p:nvSpPr>
          <p:spPr>
            <a:xfrm>
              <a:off x="12051348" y="5576515"/>
              <a:ext cx="137603" cy="210490"/>
            </a:xfrm>
            <a:custGeom>
              <a:avLst/>
              <a:gdLst>
                <a:gd name="connsiteX0" fmla="*/ 105245 w 137603"/>
                <a:gd name="connsiteY0" fmla="*/ 0 h 210490"/>
                <a:gd name="connsiteX1" fmla="*/ 137603 w 137603"/>
                <a:gd name="connsiteY1" fmla="*/ 6533 h 210490"/>
                <a:gd name="connsiteX2" fmla="*/ 137603 w 137603"/>
                <a:gd name="connsiteY2" fmla="*/ 203957 h 210490"/>
                <a:gd name="connsiteX3" fmla="*/ 105245 w 137603"/>
                <a:gd name="connsiteY3" fmla="*/ 210490 h 210490"/>
                <a:gd name="connsiteX4" fmla="*/ 0 w 137603"/>
                <a:gd name="connsiteY4" fmla="*/ 105245 h 210490"/>
                <a:gd name="connsiteX5" fmla="*/ 105245 w 137603"/>
                <a:gd name="connsiteY5" fmla="*/ 0 h 21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603" h="210490">
                  <a:moveTo>
                    <a:pt x="105245" y="0"/>
                  </a:moveTo>
                  <a:lnTo>
                    <a:pt x="137603" y="6533"/>
                  </a:lnTo>
                  <a:lnTo>
                    <a:pt x="137603" y="203957"/>
                  </a:lnTo>
                  <a:lnTo>
                    <a:pt x="105245" y="210490"/>
                  </a:lnTo>
                  <a:cubicBezTo>
                    <a:pt x="47120" y="210490"/>
                    <a:pt x="0" y="163370"/>
                    <a:pt x="0" y="105245"/>
                  </a:cubicBezTo>
                  <a:cubicBezTo>
                    <a:pt x="0" y="47120"/>
                    <a:pt x="47120" y="0"/>
                    <a:pt x="105245"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grpSp>
      <p:sp>
        <p:nvSpPr>
          <p:cNvPr id="4" name="Date Placeholder 3">
            <a:extLst>
              <a:ext uri="{FF2B5EF4-FFF2-40B4-BE49-F238E27FC236}">
                <a16:creationId xmlns:a16="http://schemas.microsoft.com/office/drawing/2014/main" id="{442C5EC6-E331-4312-AC12-56D55F7D2B15}"/>
              </a:ext>
            </a:extLst>
          </p:cNvPr>
          <p:cNvSpPr>
            <a:spLocks noGrp="1"/>
          </p:cNvSpPr>
          <p:nvPr>
            <p:ph type="dt" sz="half" idx="2"/>
          </p:nvPr>
        </p:nvSpPr>
        <p:spPr>
          <a:xfrm>
            <a:off x="777240" y="6488268"/>
            <a:ext cx="2743200" cy="233209"/>
          </a:xfrm>
          <a:prstGeom prst="rect">
            <a:avLst/>
          </a:prstGeom>
        </p:spPr>
        <p:txBody>
          <a:bodyPr vert="horz" lIns="91440" tIns="45720" rIns="91440" bIns="45720" rtlCol="0" anchor="ctr"/>
          <a:lstStyle>
            <a:lvl1pPr algn="l">
              <a:defRPr sz="1000">
                <a:solidFill>
                  <a:schemeClr val="tx1">
                    <a:tint val="75000"/>
                  </a:schemeClr>
                </a:solidFill>
              </a:defRPr>
            </a:lvl1pPr>
          </a:lstStyle>
          <a:p>
            <a:fld id="{4A8D24A4-5FEC-4062-8995-EB21925B3B40}" type="datetime1">
              <a:rPr lang="en-US" smtClean="0"/>
              <a:t>4/7/2025</a:t>
            </a:fld>
            <a:endParaRPr lang="en-US" sz="1000" dirty="0"/>
          </a:p>
        </p:txBody>
      </p:sp>
      <p:sp>
        <p:nvSpPr>
          <p:cNvPr id="5" name="Footer Placeholder 4">
            <a:extLst>
              <a:ext uri="{FF2B5EF4-FFF2-40B4-BE49-F238E27FC236}">
                <a16:creationId xmlns:a16="http://schemas.microsoft.com/office/drawing/2014/main" id="{3337FC5D-92B2-4B4D-8111-6EDEF280692A}"/>
              </a:ext>
            </a:extLst>
          </p:cNvPr>
          <p:cNvSpPr>
            <a:spLocks noGrp="1"/>
          </p:cNvSpPr>
          <p:nvPr>
            <p:ph type="ftr" sz="quarter" idx="3"/>
          </p:nvPr>
        </p:nvSpPr>
        <p:spPr>
          <a:xfrm>
            <a:off x="4038600" y="6488268"/>
            <a:ext cx="4114800" cy="233209"/>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sz="1000"/>
          </a:p>
        </p:txBody>
      </p:sp>
      <p:sp>
        <p:nvSpPr>
          <p:cNvPr id="6" name="Slide Number Placeholder 5">
            <a:extLst>
              <a:ext uri="{FF2B5EF4-FFF2-40B4-BE49-F238E27FC236}">
                <a16:creationId xmlns:a16="http://schemas.microsoft.com/office/drawing/2014/main" id="{723A104D-C777-4A6E-8A43-F94028E5E311}"/>
              </a:ext>
            </a:extLst>
          </p:cNvPr>
          <p:cNvSpPr>
            <a:spLocks noGrp="1"/>
          </p:cNvSpPr>
          <p:nvPr>
            <p:ph type="sldNum" sz="quarter" idx="4"/>
          </p:nvPr>
        </p:nvSpPr>
        <p:spPr>
          <a:xfrm>
            <a:off x="8693150" y="6488268"/>
            <a:ext cx="2743200" cy="233209"/>
          </a:xfrm>
          <a:prstGeom prst="rect">
            <a:avLst/>
          </a:prstGeom>
        </p:spPr>
        <p:txBody>
          <a:bodyPr vert="horz" lIns="91440" tIns="45720" rIns="91440" bIns="45720" rtlCol="0" anchor="ctr"/>
          <a:lstStyle>
            <a:lvl1pPr algn="r">
              <a:defRPr sz="1000">
                <a:solidFill>
                  <a:schemeClr val="tx1">
                    <a:tint val="75000"/>
                  </a:schemeClr>
                </a:solidFill>
              </a:defRPr>
            </a:lvl1pPr>
          </a:lstStyle>
          <a:p>
            <a:fld id="{35747434-7036-48DB-A148-6B3D8EE75CDA}" type="slidenum">
              <a:rPr lang="en-US" smtClean="0"/>
              <a:pPr/>
              <a:t>‹Nº›</a:t>
            </a:fld>
            <a:endParaRPr lang="en-US" sz="1000" dirty="0"/>
          </a:p>
        </p:txBody>
      </p:sp>
      <p:sp>
        <p:nvSpPr>
          <p:cNvPr id="2" name="Title Placeholder 1">
            <a:extLst>
              <a:ext uri="{FF2B5EF4-FFF2-40B4-BE49-F238E27FC236}">
                <a16:creationId xmlns:a16="http://schemas.microsoft.com/office/drawing/2014/main" id="{12D3A74F-6169-4D30-A245-B46D738BEA81}"/>
              </a:ext>
            </a:extLst>
          </p:cNvPr>
          <p:cNvSpPr>
            <a:spLocks noGrp="1"/>
          </p:cNvSpPr>
          <p:nvPr>
            <p:ph type="title"/>
          </p:nvPr>
        </p:nvSpPr>
        <p:spPr>
          <a:xfrm>
            <a:off x="777240" y="365125"/>
            <a:ext cx="1065911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3877E64-7A05-44DA-81FA-6EF4806BBF0E}"/>
              </a:ext>
            </a:extLst>
          </p:cNvPr>
          <p:cNvSpPr>
            <a:spLocks noGrp="1"/>
          </p:cNvSpPr>
          <p:nvPr>
            <p:ph type="body" idx="1"/>
          </p:nvPr>
        </p:nvSpPr>
        <p:spPr>
          <a:xfrm>
            <a:off x="777240" y="1825625"/>
            <a:ext cx="1065911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58507852"/>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5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tx2">
            <a:lumMod val="75000"/>
            <a:lumOff val="25000"/>
          </a:schemeClr>
        </a:buClr>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Clr>
          <a:schemeClr val="tx2">
            <a:lumMod val="75000"/>
            <a:lumOff val="2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tdwi.org/Home.aspx"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75C00A8-2250-4F87-9F80-E3E80531F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5CC528D8-C318-4E44-BB11-0CAE58C2A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solidFill>
                <a:schemeClr val="bg1"/>
              </a:solidFill>
              <a:latin typeface="+mj-lt"/>
            </a:endParaRPr>
          </a:p>
        </p:txBody>
      </p:sp>
      <p:sp>
        <p:nvSpPr>
          <p:cNvPr id="2" name="Título 1">
            <a:extLst>
              <a:ext uri="{FF2B5EF4-FFF2-40B4-BE49-F238E27FC236}">
                <a16:creationId xmlns:a16="http://schemas.microsoft.com/office/drawing/2014/main" id="{43404642-197D-7B75-C726-50768DD3D0C0}"/>
              </a:ext>
            </a:extLst>
          </p:cNvPr>
          <p:cNvSpPr>
            <a:spLocks noGrp="1"/>
          </p:cNvSpPr>
          <p:nvPr>
            <p:ph type="ctrTitle"/>
          </p:nvPr>
        </p:nvSpPr>
        <p:spPr>
          <a:xfrm>
            <a:off x="777239" y="1122362"/>
            <a:ext cx="5697828" cy="3570479"/>
          </a:xfrm>
        </p:spPr>
        <p:txBody>
          <a:bodyPr>
            <a:normAutofit/>
          </a:bodyPr>
          <a:lstStyle/>
          <a:p>
            <a:pPr algn="l"/>
            <a:r>
              <a:rPr lang="es-MX" sz="9600" dirty="0"/>
              <a:t>Bussines Analytics</a:t>
            </a:r>
          </a:p>
        </p:txBody>
      </p:sp>
      <p:grpSp>
        <p:nvGrpSpPr>
          <p:cNvPr id="32" name="decorative circles">
            <a:extLst>
              <a:ext uri="{FF2B5EF4-FFF2-40B4-BE49-F238E27FC236}">
                <a16:creationId xmlns:a16="http://schemas.microsoft.com/office/drawing/2014/main" id="{6F84FFF5-4ABC-42CD-9D4C-9F3AB50FD3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08627" y="289695"/>
            <a:ext cx="5228154" cy="5966848"/>
            <a:chOff x="6008627" y="289695"/>
            <a:chExt cx="5228154" cy="5966848"/>
          </a:xfrm>
        </p:grpSpPr>
        <p:sp>
          <p:nvSpPr>
            <p:cNvPr id="33" name="Oval 32">
              <a:extLst>
                <a:ext uri="{FF2B5EF4-FFF2-40B4-BE49-F238E27FC236}">
                  <a16:creationId xmlns:a16="http://schemas.microsoft.com/office/drawing/2014/main" id="{165D367D-2240-48ED-BB65-1221C6EA9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3605" y="289695"/>
              <a:ext cx="226735" cy="226735"/>
            </a:xfrm>
            <a:prstGeom prst="ellipse">
              <a:avLst/>
            </a:prstGeom>
            <a:solidFill>
              <a:srgbClr val="9744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B0EEF61-DBF2-4BF2-9887-F74596FEEC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03560" y="387281"/>
              <a:ext cx="113367" cy="11336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BF84F4A-F257-4091-A50A-DD38D7A15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790102"/>
              <a:ext cx="466441" cy="466441"/>
            </a:xfrm>
            <a:prstGeom prst="ellipse">
              <a:avLst/>
            </a:prstGeom>
            <a:solidFill>
              <a:schemeClr val="accent2">
                <a:lumMod val="60000"/>
                <a:lumOff val="4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F2976B4-BD0D-4EBA-928D-2F97FA6BED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70340" y="674287"/>
              <a:ext cx="466441" cy="46644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29C1743-B3CB-4A6A-9DD6-3E9023B261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08627" y="5407667"/>
              <a:ext cx="113367" cy="11336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Oval 1">
            <a:extLst>
              <a:ext uri="{FF2B5EF4-FFF2-40B4-BE49-F238E27FC236}">
                <a16:creationId xmlns:a16="http://schemas.microsoft.com/office/drawing/2014/main" id="{6FA27A92-E95C-4CE7-A034-1729B3C620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75068" y="1214970"/>
            <a:ext cx="5716933" cy="5643030"/>
          </a:xfrm>
          <a:custGeom>
            <a:avLst/>
            <a:gdLst>
              <a:gd name="connsiteX0" fmla="*/ 3371933 w 5716933"/>
              <a:gd name="connsiteY0" fmla="*/ 0 h 5643030"/>
              <a:gd name="connsiteX1" fmla="*/ 5516795 w 5716933"/>
              <a:gd name="connsiteY1" fmla="*/ 769986 h 5643030"/>
              <a:gd name="connsiteX2" fmla="*/ 5716933 w 5716933"/>
              <a:gd name="connsiteY2" fmla="*/ 951883 h 5643030"/>
              <a:gd name="connsiteX3" fmla="*/ 5716933 w 5716933"/>
              <a:gd name="connsiteY3" fmla="*/ 5643030 h 5643030"/>
              <a:gd name="connsiteX4" fmla="*/ 884716 w 5716933"/>
              <a:gd name="connsiteY4" fmla="*/ 5643030 h 5643030"/>
              <a:gd name="connsiteX5" fmla="*/ 769986 w 5716933"/>
              <a:gd name="connsiteY5" fmla="*/ 5516796 h 5643030"/>
              <a:gd name="connsiteX6" fmla="*/ 0 w 5716933"/>
              <a:gd name="connsiteY6" fmla="*/ 3371933 h 5643030"/>
              <a:gd name="connsiteX7" fmla="*/ 3371933 w 5716933"/>
              <a:gd name="connsiteY7" fmla="*/ 0 h 564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933" h="5643030">
                <a:moveTo>
                  <a:pt x="3371933" y="0"/>
                </a:moveTo>
                <a:cubicBezTo>
                  <a:pt x="4186675" y="0"/>
                  <a:pt x="4933927" y="288960"/>
                  <a:pt x="5516795" y="769986"/>
                </a:cubicBezTo>
                <a:lnTo>
                  <a:pt x="5716933" y="951883"/>
                </a:lnTo>
                <a:lnTo>
                  <a:pt x="5716933" y="5643030"/>
                </a:lnTo>
                <a:lnTo>
                  <a:pt x="884716" y="5643030"/>
                </a:lnTo>
                <a:lnTo>
                  <a:pt x="769986" y="5516796"/>
                </a:lnTo>
                <a:cubicBezTo>
                  <a:pt x="288960" y="4933927"/>
                  <a:pt x="0" y="4186675"/>
                  <a:pt x="0" y="3371933"/>
                </a:cubicBezTo>
                <a:cubicBezTo>
                  <a:pt x="0" y="1509666"/>
                  <a:pt x="1509666" y="0"/>
                  <a:pt x="337193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schemeClr val="bg1"/>
              </a:solidFill>
              <a:latin typeface="+mj-lt"/>
            </a:endParaRPr>
          </a:p>
        </p:txBody>
      </p:sp>
      <p:pic>
        <p:nvPicPr>
          <p:cNvPr id="25" name="Graphic 24" descr="Bar chart">
            <a:extLst>
              <a:ext uri="{FF2B5EF4-FFF2-40B4-BE49-F238E27FC236}">
                <a16:creationId xmlns:a16="http://schemas.microsoft.com/office/drawing/2014/main" id="{BB22EB78-7DBC-0CE2-2C4A-970A96A918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6794" y="2440172"/>
            <a:ext cx="3793350" cy="3793350"/>
          </a:xfrm>
          <a:prstGeom prst="rect">
            <a:avLst/>
          </a:prstGeom>
        </p:spPr>
      </p:pic>
    </p:spTree>
    <p:extLst>
      <p:ext uri="{BB962C8B-B14F-4D97-AF65-F5344CB8AC3E}">
        <p14:creationId xmlns:p14="http://schemas.microsoft.com/office/powerpoint/2010/main" val="16650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25"/>
                                        </p:tgtEl>
                                        <p:attrNameLst>
                                          <p:attrName>style.visibility</p:attrName>
                                        </p:attrNameLst>
                                      </p:cBhvr>
                                      <p:to>
                                        <p:strVal val="visible"/>
                                      </p:to>
                                    </p:set>
                                    <p:animEffect transition="in" filter="fade">
                                      <p:cBhvr>
                                        <p:cTn id="10" dur="7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8062B03-87C2-2A11-2B94-120729AFF39E}"/>
              </a:ext>
            </a:extLst>
          </p:cNvPr>
          <p:cNvSpPr>
            <a:spLocks noGrp="1"/>
          </p:cNvSpPr>
          <p:nvPr>
            <p:ph idx="1"/>
          </p:nvPr>
        </p:nvSpPr>
        <p:spPr>
          <a:xfrm>
            <a:off x="452975" y="739728"/>
            <a:ext cx="4418828" cy="5661072"/>
          </a:xfrm>
        </p:spPr>
        <p:txBody>
          <a:bodyPr/>
          <a:lstStyle/>
          <a:p>
            <a:pPr marL="0" indent="0">
              <a:buNone/>
            </a:pPr>
            <a:r>
              <a:rPr lang="en-US" dirty="0">
                <a:effectLst/>
                <a:latin typeface="Lucida Sans Unicode" panose="020B0602030504020204" pitchFamily="34" charset="0"/>
              </a:rPr>
              <a:t>The formal definition of data quality is </a:t>
            </a:r>
            <a:r>
              <a:rPr lang="en-US" b="1" dirty="0">
                <a:effectLst/>
                <a:latin typeface="Lucida Sans Unicode" panose="020B0602030504020204" pitchFamily="34" charset="0"/>
              </a:rPr>
              <a:t>“the commonly understood business and technical definitions of data within defined ranges”</a:t>
            </a:r>
            <a:r>
              <a:rPr lang="en-US" dirty="0">
                <a:effectLst/>
                <a:latin typeface="Lucida Sans Unicode" panose="020B0602030504020204" pitchFamily="34" charset="0"/>
              </a:rPr>
              <a:t>. The confusing nature of data quality is that it is simply a part of the definition of the data; it is not a separate “component” of the data. </a:t>
            </a:r>
            <a:r>
              <a:rPr lang="en-US" b="1" dirty="0">
                <a:effectLst/>
                <a:latin typeface="Lucida Sans Unicode" panose="020B0602030504020204" pitchFamily="34" charset="0"/>
              </a:rPr>
              <a:t>Data quality is measured by how effectively the data supports the transactions and what it is used for.</a:t>
            </a:r>
            <a:r>
              <a:rPr lang="en-US" dirty="0">
                <a:effectLst/>
                <a:latin typeface="Lucida Sans Unicode" panose="020B0602030504020204" pitchFamily="34" charset="0"/>
              </a:rPr>
              <a:t> The level of data quality required to effectively support operations will vary by information system or business unit, depending on the information needed to conduct that business unit’s operations.</a:t>
            </a:r>
            <a:endParaRPr lang="es-MX" dirty="0"/>
          </a:p>
        </p:txBody>
      </p:sp>
      <p:pic>
        <p:nvPicPr>
          <p:cNvPr id="6146" name="Picture 2">
            <a:extLst>
              <a:ext uri="{FF2B5EF4-FFF2-40B4-BE49-F238E27FC236}">
                <a16:creationId xmlns:a16="http://schemas.microsoft.com/office/drawing/2014/main" id="{495FA9F1-ED9A-2642-C028-51820249A2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1527" y="739728"/>
            <a:ext cx="6298666" cy="5661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732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6532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8E46EB-552F-63AA-7A6A-5BD5DCDDEAC8}"/>
              </a:ext>
            </a:extLst>
          </p:cNvPr>
          <p:cNvSpPr>
            <a:spLocks noGrp="1"/>
          </p:cNvSpPr>
          <p:nvPr>
            <p:ph type="title"/>
          </p:nvPr>
        </p:nvSpPr>
        <p:spPr>
          <a:xfrm>
            <a:off x="1280232" y="0"/>
            <a:ext cx="10659110" cy="1325563"/>
          </a:xfrm>
        </p:spPr>
        <p:txBody>
          <a:bodyPr>
            <a:normAutofit/>
          </a:bodyPr>
          <a:lstStyle/>
          <a:p>
            <a:r>
              <a:rPr lang="es-MX" sz="4400" b="1" i="0" dirty="0" err="1">
                <a:solidFill>
                  <a:srgbClr val="303030"/>
                </a:solidFill>
                <a:effectLst/>
                <a:latin typeface="Lato" panose="020F0502020204030203" pitchFamily="34" charset="0"/>
              </a:rPr>
              <a:t>Introduction</a:t>
            </a:r>
            <a:r>
              <a:rPr lang="es-MX" sz="4400" b="1" i="0" dirty="0">
                <a:solidFill>
                  <a:srgbClr val="303030"/>
                </a:solidFill>
                <a:effectLst/>
                <a:latin typeface="Lato" panose="020F0502020204030203" pitchFamily="34" charset="0"/>
              </a:rPr>
              <a:t> </a:t>
            </a:r>
            <a:r>
              <a:rPr lang="es-MX" sz="4400" b="1" i="0" dirty="0" err="1">
                <a:solidFill>
                  <a:srgbClr val="303030"/>
                </a:solidFill>
                <a:effectLst/>
                <a:latin typeface="Lato" panose="020F0502020204030203" pitchFamily="34" charset="0"/>
              </a:rPr>
              <a:t>to</a:t>
            </a:r>
            <a:r>
              <a:rPr lang="es-MX" sz="4400" b="1" i="0" dirty="0">
                <a:solidFill>
                  <a:srgbClr val="303030"/>
                </a:solidFill>
                <a:effectLst/>
                <a:latin typeface="Lato" panose="020F0502020204030203" pitchFamily="34" charset="0"/>
              </a:rPr>
              <a:t> Business Analytics</a:t>
            </a:r>
            <a:endParaRPr lang="es-MX" sz="4400" dirty="0"/>
          </a:p>
        </p:txBody>
      </p:sp>
      <p:pic>
        <p:nvPicPr>
          <p:cNvPr id="5" name="Imagen 4">
            <a:extLst>
              <a:ext uri="{FF2B5EF4-FFF2-40B4-BE49-F238E27FC236}">
                <a16:creationId xmlns:a16="http://schemas.microsoft.com/office/drawing/2014/main" id="{959D2811-E0F3-126A-5235-CFF89C947635}"/>
              </a:ext>
            </a:extLst>
          </p:cNvPr>
          <p:cNvPicPr>
            <a:picLocks noChangeAspect="1"/>
          </p:cNvPicPr>
          <p:nvPr/>
        </p:nvPicPr>
        <p:blipFill>
          <a:blip r:embed="rId2"/>
          <a:stretch>
            <a:fillRect/>
          </a:stretch>
        </p:blipFill>
        <p:spPr>
          <a:xfrm>
            <a:off x="352592" y="1435855"/>
            <a:ext cx="7649643" cy="2619741"/>
          </a:xfrm>
          <a:prstGeom prst="rect">
            <a:avLst/>
          </a:prstGeom>
        </p:spPr>
      </p:pic>
      <p:pic>
        <p:nvPicPr>
          <p:cNvPr id="7" name="Imagen 6">
            <a:extLst>
              <a:ext uri="{FF2B5EF4-FFF2-40B4-BE49-F238E27FC236}">
                <a16:creationId xmlns:a16="http://schemas.microsoft.com/office/drawing/2014/main" id="{8A181A52-8303-E8EB-B612-3F6BAAAB0BFE}"/>
              </a:ext>
            </a:extLst>
          </p:cNvPr>
          <p:cNvPicPr>
            <a:picLocks noChangeAspect="1"/>
          </p:cNvPicPr>
          <p:nvPr/>
        </p:nvPicPr>
        <p:blipFill>
          <a:blip r:embed="rId3"/>
          <a:stretch>
            <a:fillRect/>
          </a:stretch>
        </p:blipFill>
        <p:spPr>
          <a:xfrm>
            <a:off x="7163565" y="3037922"/>
            <a:ext cx="4505954" cy="3515216"/>
          </a:xfrm>
          <a:prstGeom prst="rect">
            <a:avLst/>
          </a:prstGeom>
        </p:spPr>
      </p:pic>
    </p:spTree>
    <p:extLst>
      <p:ext uri="{BB962C8B-B14F-4D97-AF65-F5344CB8AC3E}">
        <p14:creationId xmlns:p14="http://schemas.microsoft.com/office/powerpoint/2010/main" val="4062343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3D8C09B-DC02-5EFF-EF73-71CDE6A6651E}"/>
              </a:ext>
            </a:extLst>
          </p:cNvPr>
          <p:cNvPicPr>
            <a:picLocks noChangeAspect="1"/>
          </p:cNvPicPr>
          <p:nvPr/>
        </p:nvPicPr>
        <p:blipFill>
          <a:blip r:embed="rId2"/>
          <a:stretch>
            <a:fillRect/>
          </a:stretch>
        </p:blipFill>
        <p:spPr>
          <a:xfrm>
            <a:off x="423459" y="583772"/>
            <a:ext cx="9644389" cy="5690456"/>
          </a:xfrm>
          <a:prstGeom prst="rect">
            <a:avLst/>
          </a:prstGeom>
        </p:spPr>
      </p:pic>
    </p:spTree>
    <p:extLst>
      <p:ext uri="{BB962C8B-B14F-4D97-AF65-F5344CB8AC3E}">
        <p14:creationId xmlns:p14="http://schemas.microsoft.com/office/powerpoint/2010/main" val="1294475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4F94FEB1-6F43-FD2C-54C3-0B9872209C96}"/>
              </a:ext>
            </a:extLst>
          </p:cNvPr>
          <p:cNvPicPr>
            <a:picLocks noChangeAspect="1"/>
          </p:cNvPicPr>
          <p:nvPr/>
        </p:nvPicPr>
        <p:blipFill>
          <a:blip r:embed="rId2"/>
          <a:stretch>
            <a:fillRect/>
          </a:stretch>
        </p:blipFill>
        <p:spPr>
          <a:xfrm>
            <a:off x="569626" y="336952"/>
            <a:ext cx="10489537" cy="5868975"/>
          </a:xfrm>
          <a:prstGeom prst="rect">
            <a:avLst/>
          </a:prstGeom>
        </p:spPr>
      </p:pic>
    </p:spTree>
    <p:extLst>
      <p:ext uri="{BB962C8B-B14F-4D97-AF65-F5344CB8AC3E}">
        <p14:creationId xmlns:p14="http://schemas.microsoft.com/office/powerpoint/2010/main" val="2108643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27ACE28-3917-E25D-2534-36E2E2B166FF}"/>
              </a:ext>
            </a:extLst>
          </p:cNvPr>
          <p:cNvSpPr>
            <a:spLocks noGrp="1"/>
          </p:cNvSpPr>
          <p:nvPr>
            <p:ph idx="1"/>
          </p:nvPr>
        </p:nvSpPr>
        <p:spPr>
          <a:xfrm>
            <a:off x="811416" y="1076998"/>
            <a:ext cx="2741253" cy="5113939"/>
          </a:xfrm>
        </p:spPr>
        <p:txBody>
          <a:bodyPr/>
          <a:lstStyle/>
          <a:p>
            <a:r>
              <a:rPr lang="en-US" b="1" dirty="0">
                <a:effectLst/>
                <a:latin typeface="Lucida Sans Unicode" panose="020B0602030504020204" pitchFamily="34" charset="0"/>
              </a:rPr>
              <a:t>Business Analytics is the scientific process of transforming data into insight for making better decisions</a:t>
            </a:r>
            <a:r>
              <a:rPr lang="en-US" dirty="0">
                <a:effectLst/>
                <a:latin typeface="Lucida Sans Unicode" panose="020B0602030504020204" pitchFamily="34" charset="0"/>
              </a:rPr>
              <a:t>. Business analytics is used for data-driven or fact-based decision-making. Which is often seen as more objective than other alternatives for decision making.</a:t>
            </a:r>
          </a:p>
          <a:p>
            <a:pPr marL="0" indent="0">
              <a:buNone/>
            </a:pPr>
            <a:endParaRPr lang="es-MX" dirty="0"/>
          </a:p>
        </p:txBody>
      </p:sp>
      <p:pic>
        <p:nvPicPr>
          <p:cNvPr id="7170" name="Picture 2">
            <a:extLst>
              <a:ext uri="{FF2B5EF4-FFF2-40B4-BE49-F238E27FC236}">
                <a16:creationId xmlns:a16="http://schemas.microsoft.com/office/drawing/2014/main" id="{9AC566E8-4A37-A6E5-7CAE-A0838848C8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8579" y="0"/>
            <a:ext cx="68310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3440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D1BC15B-BA23-E66C-B8EB-CC9A90FCD690}"/>
              </a:ext>
            </a:extLst>
          </p:cNvPr>
          <p:cNvSpPr>
            <a:spLocks noGrp="1"/>
          </p:cNvSpPr>
          <p:nvPr>
            <p:ph idx="1"/>
          </p:nvPr>
        </p:nvSpPr>
        <p:spPr>
          <a:xfrm>
            <a:off x="766445" y="1032248"/>
            <a:ext cx="10659110" cy="4351338"/>
          </a:xfrm>
        </p:spPr>
        <p:txBody>
          <a:bodyPr>
            <a:normAutofit lnSpcReduction="10000"/>
          </a:bodyPr>
          <a:lstStyle/>
          <a:p>
            <a:r>
              <a:rPr lang="es-MX" b="0" i="0" dirty="0">
                <a:solidFill>
                  <a:srgbClr val="252525"/>
                </a:solidFill>
                <a:effectLst/>
                <a:latin typeface="Roboto" panose="02000000000000000000" pitchFamily="2" charset="0"/>
              </a:rPr>
              <a:t>Pero el análisis de negocios es lo más parecido a una bola de cristal para responder a preguntas importantes de negocios. Las respuestas se convierten en la base de información y conocimiento que hace que el análisis de negocios sea una herramienta valiosa para la toma de decisiones y ayuda a explicar por qué es importante aprenderlo y usarlo. La muestra de los tipos de preguntas que un análisis de negocios típico puede generar está relacionada no solo con cada paso en el proceso de análisis de negocios, sino también con el contexto del tiempo. Para comprender mejor el valor de la información que proporciona el análisis de negocios y entender por qué este tema es importante para mejorar el desempeño empresarial. Las empresas que hacen planes que generan resultados exitosos son ganadoras en el mercado. Las empresas que no planifican de manera efectiva tienden a ser perdedoras en el mercado. La planificación es una parte fundamental de la gestión de cualquier negocio. Si se hace bien, obtiene los resultados que desean los planificadores. La planificación de la organización empresarial generalmente se segmenta en tres tipos: descriptiva, predictiva y prescriptiva. El proceso de planificación generalmente sigue una secuencia desde la estrategia hasta la táctica y luego hasta la operativa.</a:t>
            </a:r>
            <a:endParaRPr lang="es-MX" dirty="0"/>
          </a:p>
        </p:txBody>
      </p:sp>
    </p:spTree>
    <p:extLst>
      <p:ext uri="{BB962C8B-B14F-4D97-AF65-F5344CB8AC3E}">
        <p14:creationId xmlns:p14="http://schemas.microsoft.com/office/powerpoint/2010/main" val="1028485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0881F90-3EB1-DC2A-0681-3270624E4E58}"/>
              </a:ext>
            </a:extLst>
          </p:cNvPr>
          <p:cNvSpPr>
            <a:spLocks noGrp="1"/>
          </p:cNvSpPr>
          <p:nvPr>
            <p:ph idx="1"/>
          </p:nvPr>
        </p:nvSpPr>
        <p:spPr>
          <a:xfrm>
            <a:off x="656217" y="238872"/>
            <a:ext cx="10659110" cy="6390528"/>
          </a:xfrm>
        </p:spPr>
        <p:txBody>
          <a:bodyPr/>
          <a:lstStyle/>
          <a:p>
            <a:pPr algn="just">
              <a:buNone/>
            </a:pPr>
            <a:r>
              <a:rPr lang="en-US" b="1" dirty="0">
                <a:effectLst/>
                <a:latin typeface="Lucida Sans Unicode" panose="020B0602030504020204" pitchFamily="34" charset="0"/>
              </a:rPr>
              <a:t>Analytics – Definition</a:t>
            </a:r>
            <a:endParaRPr lang="en-US" b="1" dirty="0">
              <a:effectLst/>
            </a:endParaRPr>
          </a:p>
          <a:p>
            <a:pPr algn="just">
              <a:buNone/>
            </a:pPr>
            <a:r>
              <a:rPr lang="en-US" b="1" dirty="0">
                <a:effectLst/>
                <a:latin typeface="Lucida Sans Unicode" panose="020B0602030504020204" pitchFamily="34" charset="0"/>
              </a:rPr>
              <a:t>“Data Analytics</a:t>
            </a:r>
            <a:r>
              <a:rPr lang="en-US" dirty="0">
                <a:effectLst/>
                <a:latin typeface="Lucida Sans Unicode" panose="020B0602030504020204" pitchFamily="34" charset="0"/>
              </a:rPr>
              <a:t> is defined as a process of inspecting, cleansing, transforming, and modeling data to discover useful information, suggesting conclusions, and supporting decision making. Data analysis has multiple facets and approaches, encompassing diverse techniques under a variety of names, in different business, science, and social science domains.”</a:t>
            </a:r>
            <a:endParaRPr lang="en-US" dirty="0">
              <a:effectLst/>
            </a:endParaRPr>
          </a:p>
          <a:p>
            <a:pPr algn="just">
              <a:buNone/>
            </a:pPr>
            <a:r>
              <a:rPr lang="en-US" dirty="0">
                <a:effectLst/>
                <a:latin typeface="Lucida Sans Unicode" panose="020B0602030504020204" pitchFamily="34" charset="0"/>
              </a:rPr>
              <a:t>Tom Davenport’s book “Competing on Analytics” offers the following definition.</a:t>
            </a:r>
            <a:endParaRPr lang="en-US" dirty="0">
              <a:effectLst/>
            </a:endParaRPr>
          </a:p>
          <a:p>
            <a:pPr algn="just">
              <a:buNone/>
            </a:pPr>
            <a:r>
              <a:rPr lang="en-US" dirty="0">
                <a:effectLst/>
                <a:latin typeface="Lucida Sans Unicode" panose="020B0602030504020204" pitchFamily="34" charset="0"/>
              </a:rPr>
              <a:t>“By analytics, we mean the extensive use of data statistical and quantitative analysis, explanatory and predictive models, and fact-based management to drive decisions and actions. The analytics may be input for human decisions or may drive fully automated decisions.”</a:t>
            </a:r>
            <a:endParaRPr lang="en-US" dirty="0">
              <a:effectLst/>
            </a:endParaRPr>
          </a:p>
          <a:p>
            <a:pPr algn="just"/>
            <a:r>
              <a:rPr lang="en-US" b="1" dirty="0">
                <a:effectLst/>
                <a:latin typeface="Lucida Sans Unicode" panose="020B0602030504020204" pitchFamily="34" charset="0"/>
              </a:rPr>
              <a:t>“Data Analytics is any activity that involves applying an analytical process to data to derive insight from the data.”</a:t>
            </a:r>
            <a:endParaRPr lang="en-US" dirty="0">
              <a:effectLst/>
            </a:endParaRPr>
          </a:p>
          <a:p>
            <a:pPr marL="0" indent="0">
              <a:buNone/>
            </a:pPr>
            <a:endParaRPr lang="es-MX" dirty="0"/>
          </a:p>
          <a:p>
            <a:pPr marL="0" indent="0">
              <a:buNone/>
            </a:pPr>
            <a:endParaRPr lang="es-MX" dirty="0"/>
          </a:p>
        </p:txBody>
      </p:sp>
    </p:spTree>
    <p:extLst>
      <p:ext uri="{BB962C8B-B14F-4D97-AF65-F5344CB8AC3E}">
        <p14:creationId xmlns:p14="http://schemas.microsoft.com/office/powerpoint/2010/main" val="4271244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8F202860-E4E5-8A91-B68A-3A59975ED6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263" y="0"/>
            <a:ext cx="74834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853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298CF55-4227-173C-92C2-B190504E5CB6}"/>
              </a:ext>
            </a:extLst>
          </p:cNvPr>
          <p:cNvSpPr>
            <a:spLocks noGrp="1"/>
          </p:cNvSpPr>
          <p:nvPr>
            <p:ph idx="1"/>
          </p:nvPr>
        </p:nvSpPr>
        <p:spPr>
          <a:xfrm>
            <a:off x="777240" y="376518"/>
            <a:ext cx="10659110" cy="6279776"/>
          </a:xfrm>
        </p:spPr>
        <p:txBody>
          <a:bodyPr>
            <a:normAutofit fontScale="77500" lnSpcReduction="20000"/>
          </a:bodyPr>
          <a:lstStyle/>
          <a:p>
            <a:pPr algn="just">
              <a:buNone/>
            </a:pPr>
            <a:r>
              <a:rPr lang="en-US" b="1" dirty="0">
                <a:effectLst/>
                <a:latin typeface="Lucida Sans Unicode" panose="020B0602030504020204" pitchFamily="34" charset="0"/>
              </a:rPr>
              <a:t>Implementing Business Analytics</a:t>
            </a:r>
            <a:endParaRPr lang="en-US" b="1" dirty="0">
              <a:effectLst/>
            </a:endParaRPr>
          </a:p>
          <a:p>
            <a:pPr algn="just">
              <a:buNone/>
            </a:pPr>
            <a:r>
              <a:rPr lang="en-US" dirty="0">
                <a:effectLst/>
                <a:latin typeface="Lucida Sans Unicode" panose="020B0602030504020204" pitchFamily="34" charset="0"/>
              </a:rPr>
              <a:t>As organizations are</a:t>
            </a:r>
            <a:r>
              <a:rPr lang="en-US" b="1" dirty="0">
                <a:effectLst/>
                <a:latin typeface="Lucida Sans Unicode" panose="020B0602030504020204" pitchFamily="34" charset="0"/>
              </a:rPr>
              <a:t> becoming more competitive by using business analysis</a:t>
            </a:r>
            <a:r>
              <a:rPr lang="en-US" dirty="0">
                <a:effectLst/>
                <a:latin typeface="Lucida Sans Unicode" panose="020B0602030504020204" pitchFamily="34" charset="0"/>
              </a:rPr>
              <a:t>, there is no doubt that practitioners, from</a:t>
            </a:r>
            <a:r>
              <a:rPr lang="en-US" b="1" dirty="0">
                <a:effectLst/>
                <a:latin typeface="Lucida Sans Unicode" panose="020B0602030504020204" pitchFamily="34" charset="0"/>
              </a:rPr>
              <a:t> both large and small companies, are eager to learn more about data analytics and how to implement it in their everyday decision-making.</a:t>
            </a:r>
            <a:r>
              <a:rPr lang="en-US" dirty="0">
                <a:effectLst/>
                <a:latin typeface="Lucida Sans Unicode" panose="020B0602030504020204" pitchFamily="34" charset="0"/>
              </a:rPr>
              <a:t> But how do managers implement business analytics in the workplace? Is there a methodology or a recommended set of steps that can be followed by practitioners? The examples of Target, LinkedIn, First Tennessee, and many other companies that have implemented data analytics can be used to derive practical steps for implementing analytics in organizational settings. </a:t>
            </a:r>
            <a:r>
              <a:rPr lang="en-US" b="1" dirty="0">
                <a:effectLst/>
                <a:latin typeface="Lucida Sans Unicode" panose="020B0602030504020204" pitchFamily="34" charset="0"/>
              </a:rPr>
              <a:t>Business Analytics initiatives in the Era of Big Data usually follow an Eight-Step Cycle:</a:t>
            </a:r>
            <a:endParaRPr lang="en-US" dirty="0">
              <a:effectLst/>
            </a:endParaRPr>
          </a:p>
          <a:p>
            <a:pPr algn="just">
              <a:buFont typeface="Arial" panose="020B0604020202020204" pitchFamily="34" charset="0"/>
              <a:buChar char="•"/>
            </a:pPr>
            <a:r>
              <a:rPr lang="en-US" b="1" dirty="0">
                <a:effectLst/>
                <a:latin typeface="Lucida Sans Unicode" panose="020B0602030504020204" pitchFamily="34" charset="0"/>
              </a:rPr>
              <a:t>Understand</a:t>
            </a:r>
            <a:r>
              <a:rPr lang="en-US" dirty="0">
                <a:effectLst/>
                <a:latin typeface="Lucida Sans Unicode" panose="020B0602030504020204" pitchFamily="34" charset="0"/>
              </a:rPr>
              <a:t> the company’s products in depth.</a:t>
            </a:r>
            <a:endParaRPr lang="en-US" dirty="0">
              <a:effectLst/>
            </a:endParaRPr>
          </a:p>
          <a:p>
            <a:pPr algn="just">
              <a:buFont typeface="Arial" panose="020B0604020202020204" pitchFamily="34" charset="0"/>
              <a:buChar char="•"/>
            </a:pPr>
            <a:r>
              <a:rPr lang="en-US" dirty="0">
                <a:effectLst/>
                <a:latin typeface="Lucida Sans Unicode" panose="020B0602030504020204" pitchFamily="34" charset="0"/>
              </a:rPr>
              <a:t>Establish </a:t>
            </a:r>
            <a:r>
              <a:rPr lang="en-US" b="1" dirty="0">
                <a:effectLst/>
                <a:latin typeface="Lucida Sans Unicode" panose="020B0602030504020204" pitchFamily="34" charset="0"/>
              </a:rPr>
              <a:t>tracking mechanisms</a:t>
            </a:r>
            <a:r>
              <a:rPr lang="en-US" dirty="0">
                <a:effectLst/>
                <a:latin typeface="Lucida Sans Unicode" panose="020B0602030504020204" pitchFamily="34" charset="0"/>
              </a:rPr>
              <a:t> to retrieve the data about the products.</a:t>
            </a:r>
            <a:endParaRPr lang="en-US" dirty="0">
              <a:effectLst/>
            </a:endParaRPr>
          </a:p>
          <a:p>
            <a:pPr algn="just">
              <a:buFont typeface="Arial" panose="020B0604020202020204" pitchFamily="34" charset="0"/>
              <a:buChar char="•"/>
            </a:pPr>
            <a:r>
              <a:rPr lang="en-US" b="1" dirty="0">
                <a:effectLst/>
                <a:latin typeface="Lucida Sans Unicode" panose="020B0602030504020204" pitchFamily="34" charset="0"/>
              </a:rPr>
              <a:t>Deploy good-quality data </a:t>
            </a:r>
            <a:r>
              <a:rPr lang="en-US" dirty="0">
                <a:effectLst/>
                <a:latin typeface="Lucida Sans Unicode" panose="020B0602030504020204" pitchFamily="34" charset="0"/>
              </a:rPr>
              <a:t>throughout the enterprise.</a:t>
            </a:r>
            <a:endParaRPr lang="en-US" dirty="0">
              <a:effectLst/>
            </a:endParaRPr>
          </a:p>
          <a:p>
            <a:pPr algn="just">
              <a:buFont typeface="Arial" panose="020B0604020202020204" pitchFamily="34" charset="0"/>
              <a:buChar char="•"/>
            </a:pPr>
            <a:r>
              <a:rPr lang="en-US" dirty="0">
                <a:effectLst/>
                <a:latin typeface="Lucida Sans Unicode" panose="020B0602030504020204" pitchFamily="34" charset="0"/>
              </a:rPr>
              <a:t>Apply </a:t>
            </a:r>
            <a:r>
              <a:rPr lang="en-US" b="1" dirty="0">
                <a:effectLst/>
                <a:latin typeface="Lucida Sans Unicode" panose="020B0602030504020204" pitchFamily="34" charset="0"/>
              </a:rPr>
              <a:t>real-time analysis</a:t>
            </a:r>
            <a:r>
              <a:rPr lang="en-US" dirty="0">
                <a:effectLst/>
                <a:latin typeface="Lucida Sans Unicode" panose="020B0602030504020204" pitchFamily="34" charset="0"/>
              </a:rPr>
              <a:t> to the data.</a:t>
            </a:r>
            <a:endParaRPr lang="en-US" dirty="0">
              <a:effectLst/>
            </a:endParaRPr>
          </a:p>
          <a:p>
            <a:pPr algn="just">
              <a:buFont typeface="Arial" panose="020B0604020202020204" pitchFamily="34" charset="0"/>
              <a:buChar char="•"/>
            </a:pPr>
            <a:r>
              <a:rPr lang="en-US" dirty="0">
                <a:effectLst/>
                <a:latin typeface="Lucida Sans Unicode" panose="020B0602030504020204" pitchFamily="34" charset="0"/>
              </a:rPr>
              <a:t>Use </a:t>
            </a:r>
            <a:r>
              <a:rPr lang="en-US" b="1" dirty="0">
                <a:effectLst/>
                <a:latin typeface="Lucida Sans Unicode" panose="020B0602030504020204" pitchFamily="34" charset="0"/>
              </a:rPr>
              <a:t>business intelligence</a:t>
            </a:r>
            <a:r>
              <a:rPr lang="en-US" dirty="0">
                <a:effectLst/>
                <a:latin typeface="Lucida Sans Unicode" panose="020B0602030504020204" pitchFamily="34" charset="0"/>
              </a:rPr>
              <a:t> to standardize reporting.</a:t>
            </a:r>
            <a:endParaRPr lang="en-US" dirty="0">
              <a:effectLst/>
            </a:endParaRPr>
          </a:p>
          <a:p>
            <a:pPr algn="just">
              <a:buFont typeface="Arial" panose="020B0604020202020204" pitchFamily="34" charset="0"/>
              <a:buChar char="•"/>
            </a:pPr>
            <a:r>
              <a:rPr lang="en-US" dirty="0">
                <a:effectLst/>
                <a:latin typeface="Lucida Sans Unicode" panose="020B0602030504020204" pitchFamily="34" charset="0"/>
              </a:rPr>
              <a:t>Use more </a:t>
            </a:r>
            <a:r>
              <a:rPr lang="en-US" b="1" dirty="0">
                <a:effectLst/>
                <a:latin typeface="Lucida Sans Unicode" panose="020B0602030504020204" pitchFamily="34" charset="0"/>
              </a:rPr>
              <a:t>advanced analytics functions</a:t>
            </a:r>
            <a:r>
              <a:rPr lang="en-US" dirty="0">
                <a:effectLst/>
                <a:latin typeface="Lucida Sans Unicode" panose="020B0602030504020204" pitchFamily="34" charset="0"/>
              </a:rPr>
              <a:t> to discover important patterns.</a:t>
            </a:r>
            <a:endParaRPr lang="en-US" dirty="0">
              <a:effectLst/>
            </a:endParaRPr>
          </a:p>
          <a:p>
            <a:pPr algn="just">
              <a:buFont typeface="Arial" panose="020B0604020202020204" pitchFamily="34" charset="0"/>
              <a:buChar char="•"/>
            </a:pPr>
            <a:r>
              <a:rPr lang="en-US" dirty="0">
                <a:effectLst/>
                <a:latin typeface="Lucida Sans Unicode" panose="020B0602030504020204" pitchFamily="34" charset="0"/>
              </a:rPr>
              <a:t>Obtain insights to </a:t>
            </a:r>
            <a:r>
              <a:rPr lang="en-US" b="1" dirty="0">
                <a:effectLst/>
                <a:latin typeface="Lucida Sans Unicode" panose="020B0602030504020204" pitchFamily="34" charset="0"/>
              </a:rPr>
              <a:t>extract relevant knowledge</a:t>
            </a:r>
            <a:r>
              <a:rPr lang="en-US" dirty="0">
                <a:effectLst/>
                <a:latin typeface="Lucida Sans Unicode" panose="020B0602030504020204" pitchFamily="34" charset="0"/>
              </a:rPr>
              <a:t> from the patterns.</a:t>
            </a:r>
            <a:endParaRPr lang="en-US" dirty="0">
              <a:effectLst/>
            </a:endParaRPr>
          </a:p>
          <a:p>
            <a:pPr algn="just">
              <a:buFont typeface="Arial" panose="020B0604020202020204" pitchFamily="34" charset="0"/>
              <a:buChar char="•"/>
            </a:pPr>
            <a:r>
              <a:rPr lang="en-US" b="1" dirty="0">
                <a:effectLst/>
                <a:latin typeface="Lucida Sans Unicode" panose="020B0602030504020204" pitchFamily="34" charset="0"/>
              </a:rPr>
              <a:t>Make decisions</a:t>
            </a:r>
            <a:r>
              <a:rPr lang="en-US" dirty="0">
                <a:effectLst/>
                <a:latin typeface="Lucida Sans Unicode" panose="020B0602030504020204" pitchFamily="34" charset="0"/>
              </a:rPr>
              <a:t> to derive value using the knowledge discovered.</a:t>
            </a:r>
            <a:endParaRPr lang="en-US" dirty="0">
              <a:effectLst/>
            </a:endParaRPr>
          </a:p>
          <a:p>
            <a:pPr marL="0" indent="0" algn="just">
              <a:buNone/>
            </a:pPr>
            <a:r>
              <a:rPr lang="en-US" dirty="0">
                <a:effectLst/>
                <a:latin typeface="Lucida Sans Unicode" panose="020B0602030504020204" pitchFamily="34" charset="0"/>
              </a:rPr>
              <a:t>These eight steps illustrate how organizations utilize all aspects of data analytics. </a:t>
            </a:r>
            <a:r>
              <a:rPr lang="en-US" b="1" dirty="0">
                <a:effectLst/>
                <a:latin typeface="Lucida Sans Unicode" panose="020B0602030504020204" pitchFamily="34" charset="0"/>
              </a:rPr>
              <a:t>LinkedIn, for example,</a:t>
            </a:r>
            <a:r>
              <a:rPr lang="en-US" dirty="0">
                <a:effectLst/>
                <a:latin typeface="Lucida Sans Unicode" panose="020B0602030504020204" pitchFamily="34" charset="0"/>
              </a:rPr>
              <a:t> uses information about its members, which is housed in operational databases. This information is then organized into a data warehouse and the analysts can use this information to explore the browsing history of LinkedIn members. Furthermore.</a:t>
            </a:r>
            <a:r>
              <a:rPr lang="en-US" b="1" dirty="0">
                <a:effectLst/>
                <a:latin typeface="Lucida Sans Unicode" panose="020B0602030504020204" pitchFamily="34" charset="0"/>
              </a:rPr>
              <a:t> LinkedIn uses descriptive statistics</a:t>
            </a:r>
            <a:r>
              <a:rPr lang="en-US" dirty="0">
                <a:effectLst/>
                <a:latin typeface="Lucida Sans Unicode" panose="020B0602030504020204" pitchFamily="34" charset="0"/>
              </a:rPr>
              <a:t> to generate reports and discover patterns. These patterns let the data analytical team at</a:t>
            </a:r>
            <a:r>
              <a:rPr lang="en-US" b="1" dirty="0">
                <a:effectLst/>
                <a:latin typeface="Lucida Sans Unicode" panose="020B0602030504020204" pitchFamily="34" charset="0"/>
              </a:rPr>
              <a:t> LinkedIn use predictive analytics </a:t>
            </a:r>
            <a:r>
              <a:rPr lang="en-US" dirty="0">
                <a:effectLst/>
                <a:latin typeface="Lucida Sans Unicode" panose="020B0602030504020204" pitchFamily="34" charset="0"/>
              </a:rPr>
              <a:t>to discover that speed is very important in receiving positive responses. Specifically, LinkedIn analysts were able to determine that “adaptation exponentially increases as the response time goes towards sub-seconds.” </a:t>
            </a:r>
            <a:r>
              <a:rPr lang="en-US" b="1" dirty="0">
                <a:effectLst/>
                <a:latin typeface="Lucida Sans Unicode" panose="020B0602030504020204" pitchFamily="34" charset="0"/>
              </a:rPr>
              <a:t>Finally, prescriptive analytics </a:t>
            </a:r>
            <a:r>
              <a:rPr lang="en-US" dirty="0">
                <a:effectLst/>
                <a:latin typeface="Lucida Sans Unicode" panose="020B0602030504020204" pitchFamily="34" charset="0"/>
              </a:rPr>
              <a:t>is used to generate appropriate actions. </a:t>
            </a:r>
            <a:r>
              <a:rPr lang="en-US" b="1" dirty="0">
                <a:effectLst/>
                <a:latin typeface="Lucida Sans Unicode" panose="020B0602030504020204" pitchFamily="34" charset="0"/>
              </a:rPr>
              <a:t>For example</a:t>
            </a:r>
            <a:r>
              <a:rPr lang="en-US" dirty="0">
                <a:effectLst/>
                <a:latin typeface="Lucida Sans Unicode" panose="020B0602030504020204" pitchFamily="34" charset="0"/>
              </a:rPr>
              <a:t>, LinkedIn could use optimization techniques to identify the best mix of companies or individuals, which maximizes the number of prospects or product sales.</a:t>
            </a:r>
            <a:endParaRPr lang="en-US" dirty="0">
              <a:effectLst/>
            </a:endParaRPr>
          </a:p>
          <a:p>
            <a:pPr marL="0" indent="0">
              <a:buNone/>
            </a:pPr>
            <a:endParaRPr lang="es-MX" dirty="0"/>
          </a:p>
        </p:txBody>
      </p:sp>
    </p:spTree>
    <p:extLst>
      <p:ext uri="{BB962C8B-B14F-4D97-AF65-F5344CB8AC3E}">
        <p14:creationId xmlns:p14="http://schemas.microsoft.com/office/powerpoint/2010/main" val="246701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1D0C2A-CD43-B9F5-3219-66C35537D999}"/>
              </a:ext>
            </a:extLst>
          </p:cNvPr>
          <p:cNvSpPr>
            <a:spLocks noGrp="1"/>
          </p:cNvSpPr>
          <p:nvPr>
            <p:ph type="title"/>
          </p:nvPr>
        </p:nvSpPr>
        <p:spPr>
          <a:xfrm>
            <a:off x="1086522" y="0"/>
            <a:ext cx="6322807" cy="939240"/>
          </a:xfrm>
        </p:spPr>
        <p:txBody>
          <a:bodyPr>
            <a:normAutofit/>
          </a:bodyPr>
          <a:lstStyle/>
          <a:p>
            <a:r>
              <a:rPr lang="es-MX" sz="3200" b="1" u="sng" dirty="0">
                <a:effectLst/>
                <a:latin typeface="Lucida Sans Unicode" panose="020B0602030504020204" pitchFamily="34" charset="0"/>
              </a:rPr>
              <a:t>EVOLUTION OF ANALYTICS</a:t>
            </a:r>
            <a:endParaRPr lang="es-MX" sz="3200" dirty="0"/>
          </a:p>
        </p:txBody>
      </p:sp>
      <p:pic>
        <p:nvPicPr>
          <p:cNvPr id="5" name="Imagen 4">
            <a:extLst>
              <a:ext uri="{FF2B5EF4-FFF2-40B4-BE49-F238E27FC236}">
                <a16:creationId xmlns:a16="http://schemas.microsoft.com/office/drawing/2014/main" id="{A75463AD-D24B-DFAC-00B6-A8F441FEA6C2}"/>
              </a:ext>
            </a:extLst>
          </p:cNvPr>
          <p:cNvPicPr>
            <a:picLocks noChangeAspect="1"/>
          </p:cNvPicPr>
          <p:nvPr/>
        </p:nvPicPr>
        <p:blipFill>
          <a:blip r:embed="rId2"/>
          <a:stretch>
            <a:fillRect/>
          </a:stretch>
        </p:blipFill>
        <p:spPr>
          <a:xfrm>
            <a:off x="389761" y="3818966"/>
            <a:ext cx="8704152" cy="2579008"/>
          </a:xfrm>
          <a:prstGeom prst="rect">
            <a:avLst/>
          </a:prstGeom>
        </p:spPr>
      </p:pic>
      <p:pic>
        <p:nvPicPr>
          <p:cNvPr id="7" name="Imagen 6">
            <a:extLst>
              <a:ext uri="{FF2B5EF4-FFF2-40B4-BE49-F238E27FC236}">
                <a16:creationId xmlns:a16="http://schemas.microsoft.com/office/drawing/2014/main" id="{C032528B-CF65-7D70-7D2A-25C56569FD5A}"/>
              </a:ext>
            </a:extLst>
          </p:cNvPr>
          <p:cNvPicPr>
            <a:picLocks noChangeAspect="1"/>
          </p:cNvPicPr>
          <p:nvPr/>
        </p:nvPicPr>
        <p:blipFill>
          <a:blip r:embed="rId3"/>
          <a:stretch>
            <a:fillRect/>
          </a:stretch>
        </p:blipFill>
        <p:spPr>
          <a:xfrm>
            <a:off x="3966806" y="955397"/>
            <a:ext cx="7709433" cy="2282478"/>
          </a:xfrm>
          <a:prstGeom prst="rect">
            <a:avLst/>
          </a:prstGeom>
        </p:spPr>
      </p:pic>
      <p:sp>
        <p:nvSpPr>
          <p:cNvPr id="8" name="CuadroTexto 7">
            <a:extLst>
              <a:ext uri="{FF2B5EF4-FFF2-40B4-BE49-F238E27FC236}">
                <a16:creationId xmlns:a16="http://schemas.microsoft.com/office/drawing/2014/main" id="{62B9486A-F5B0-5ACA-0C7E-E473E242F37F}"/>
              </a:ext>
            </a:extLst>
          </p:cNvPr>
          <p:cNvSpPr txBox="1"/>
          <p:nvPr/>
        </p:nvSpPr>
        <p:spPr>
          <a:xfrm>
            <a:off x="8228501" y="3296960"/>
            <a:ext cx="3447738" cy="646331"/>
          </a:xfrm>
          <a:prstGeom prst="rect">
            <a:avLst/>
          </a:prstGeom>
          <a:noFill/>
        </p:spPr>
        <p:txBody>
          <a:bodyPr wrap="square" rtlCol="0">
            <a:spAutoFit/>
          </a:bodyPr>
          <a:lstStyle/>
          <a:p>
            <a:r>
              <a:rPr lang="es-MX" dirty="0"/>
              <a:t>Executive </a:t>
            </a:r>
            <a:r>
              <a:rPr lang="es-MX" dirty="0" err="1"/>
              <a:t>information</a:t>
            </a:r>
            <a:r>
              <a:rPr lang="es-MX" dirty="0"/>
              <a:t> </a:t>
            </a:r>
            <a:r>
              <a:rPr lang="es-MX" dirty="0" err="1"/>
              <a:t>systems</a:t>
            </a:r>
            <a:endParaRPr lang="es-MX" dirty="0"/>
          </a:p>
          <a:p>
            <a:r>
              <a:rPr lang="es-MX" dirty="0"/>
              <a:t>Online </a:t>
            </a:r>
            <a:r>
              <a:rPr lang="es-MX" dirty="0" err="1"/>
              <a:t>analytical</a:t>
            </a:r>
            <a:r>
              <a:rPr lang="es-MX" dirty="0"/>
              <a:t> </a:t>
            </a:r>
            <a:r>
              <a:rPr lang="es-MX" dirty="0" err="1"/>
              <a:t>processing</a:t>
            </a:r>
            <a:endParaRPr lang="es-MX" dirty="0"/>
          </a:p>
        </p:txBody>
      </p:sp>
    </p:spTree>
    <p:extLst>
      <p:ext uri="{BB962C8B-B14F-4D97-AF65-F5344CB8AC3E}">
        <p14:creationId xmlns:p14="http://schemas.microsoft.com/office/powerpoint/2010/main" val="136258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EAB4858-0541-0374-A647-10EB9140898A}"/>
              </a:ext>
            </a:extLst>
          </p:cNvPr>
          <p:cNvSpPr>
            <a:spLocks noGrp="1"/>
          </p:cNvSpPr>
          <p:nvPr>
            <p:ph idx="1"/>
          </p:nvPr>
        </p:nvSpPr>
        <p:spPr>
          <a:xfrm>
            <a:off x="777240" y="1048871"/>
            <a:ext cx="10659110" cy="5128092"/>
          </a:xfrm>
        </p:spPr>
        <p:txBody>
          <a:bodyPr>
            <a:normAutofit fontScale="92500" lnSpcReduction="10000"/>
          </a:bodyPr>
          <a:lstStyle/>
          <a:p>
            <a:r>
              <a:rPr lang="en-US" dirty="0"/>
              <a:t>Data analytics can help us to understand past trends and patterns, but it cannot predict the future with certainty. This is because there are always several factors that can affect the outcome of any event, and these factors are only sometimes known or predictable.</a:t>
            </a:r>
          </a:p>
          <a:p>
            <a:r>
              <a:rPr lang="en-US" dirty="0"/>
              <a:t>Metadata is data that describes other data. It can include information about the data's source, format, and meaning. Metadata is used by technology professionals to manage data, by operational professionals to understand data, and by business, units to make decisions based on data.</a:t>
            </a:r>
          </a:p>
          <a:p>
            <a:r>
              <a:rPr lang="en-US" dirty="0"/>
              <a:t>The few developments that contributed to the evolution of business analytics are personal decision support systems to executive information systems. The growth of business analytics has been driven by several developments, including the rise of personal computers, the development of data warehouses, the introduction of statistical and machine learning algorithms, and the increasing availability of data.</a:t>
            </a:r>
          </a:p>
          <a:p>
            <a:r>
              <a:rPr lang="en-US" dirty="0"/>
              <a:t>Data warehousing is the process of collecting and storing data from various sources within an organization in a centralized repository. The data is then organized and analyzed to help businesses make better decisions. Data warehouses were developed in the late 1990s, and they have evolved significantly over time. Today, data warehouses are used by businesses of all sizes to store and analyze vast amounts of data.</a:t>
            </a:r>
          </a:p>
          <a:p>
            <a:r>
              <a:rPr lang="en-US" dirty="0"/>
              <a:t>Business analytics is a process that involves the use of data to create predictive models using statistical and quantitative tools. Business analytics is a broad term that encompasses the use of data and analytics to improve decision-making. It can be used to collect data from a variety of sources, store it in a central repository, and then analyze it to identify trends, patterns, and insights.</a:t>
            </a:r>
            <a:endParaRPr lang="es-MX" dirty="0"/>
          </a:p>
        </p:txBody>
      </p:sp>
    </p:spTree>
    <p:extLst>
      <p:ext uri="{BB962C8B-B14F-4D97-AF65-F5344CB8AC3E}">
        <p14:creationId xmlns:p14="http://schemas.microsoft.com/office/powerpoint/2010/main" val="8991876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BA3860D-FDB3-5A2C-FDE8-9C879E31542C}"/>
              </a:ext>
            </a:extLst>
          </p:cNvPr>
          <p:cNvPicPr>
            <a:picLocks noChangeAspect="1"/>
          </p:cNvPicPr>
          <p:nvPr/>
        </p:nvPicPr>
        <p:blipFill>
          <a:blip r:embed="rId2"/>
          <a:stretch>
            <a:fillRect/>
          </a:stretch>
        </p:blipFill>
        <p:spPr>
          <a:xfrm>
            <a:off x="1229709" y="247589"/>
            <a:ext cx="7154273" cy="866896"/>
          </a:xfrm>
          <a:prstGeom prst="rect">
            <a:avLst/>
          </a:prstGeom>
        </p:spPr>
      </p:pic>
      <p:pic>
        <p:nvPicPr>
          <p:cNvPr id="7" name="Imagen 6">
            <a:extLst>
              <a:ext uri="{FF2B5EF4-FFF2-40B4-BE49-F238E27FC236}">
                <a16:creationId xmlns:a16="http://schemas.microsoft.com/office/drawing/2014/main" id="{0B367C3E-D25C-F1EA-9539-59E23DA01C9D}"/>
              </a:ext>
            </a:extLst>
          </p:cNvPr>
          <p:cNvPicPr>
            <a:picLocks noChangeAspect="1"/>
          </p:cNvPicPr>
          <p:nvPr/>
        </p:nvPicPr>
        <p:blipFill>
          <a:blip r:embed="rId3"/>
          <a:stretch>
            <a:fillRect/>
          </a:stretch>
        </p:blipFill>
        <p:spPr>
          <a:xfrm>
            <a:off x="1778740" y="1455462"/>
            <a:ext cx="8309640" cy="5154949"/>
          </a:xfrm>
          <a:prstGeom prst="rect">
            <a:avLst/>
          </a:prstGeom>
        </p:spPr>
      </p:pic>
    </p:spTree>
    <p:extLst>
      <p:ext uri="{BB962C8B-B14F-4D97-AF65-F5344CB8AC3E}">
        <p14:creationId xmlns:p14="http://schemas.microsoft.com/office/powerpoint/2010/main" val="5974422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458C43E-F34F-6630-E9F4-55CD56C18556}"/>
              </a:ext>
            </a:extLst>
          </p:cNvPr>
          <p:cNvPicPr>
            <a:picLocks noChangeAspect="1"/>
          </p:cNvPicPr>
          <p:nvPr/>
        </p:nvPicPr>
        <p:blipFill>
          <a:blip r:embed="rId2"/>
          <a:stretch>
            <a:fillRect/>
          </a:stretch>
        </p:blipFill>
        <p:spPr>
          <a:xfrm>
            <a:off x="364650" y="0"/>
            <a:ext cx="9935797" cy="6524108"/>
          </a:xfrm>
          <a:prstGeom prst="rect">
            <a:avLst/>
          </a:prstGeom>
        </p:spPr>
      </p:pic>
    </p:spTree>
    <p:extLst>
      <p:ext uri="{BB962C8B-B14F-4D97-AF65-F5344CB8AC3E}">
        <p14:creationId xmlns:p14="http://schemas.microsoft.com/office/powerpoint/2010/main" val="38778502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8C000DE-40AD-ED9A-25AD-9D4247AC7CCC}"/>
              </a:ext>
            </a:extLst>
          </p:cNvPr>
          <p:cNvSpPr>
            <a:spLocks noGrp="1"/>
          </p:cNvSpPr>
          <p:nvPr>
            <p:ph idx="1"/>
          </p:nvPr>
        </p:nvSpPr>
        <p:spPr>
          <a:xfrm>
            <a:off x="766445" y="685800"/>
            <a:ext cx="10659110" cy="5289457"/>
          </a:xfrm>
        </p:spPr>
        <p:txBody>
          <a:bodyPr/>
          <a:lstStyle/>
          <a:p>
            <a:pPr algn="just">
              <a:buNone/>
            </a:pPr>
            <a:r>
              <a:rPr lang="es-MX" b="1" dirty="0">
                <a:effectLst/>
                <a:latin typeface="Lucida Sans Unicode" panose="020B0602030504020204" pitchFamily="34" charset="0"/>
              </a:rPr>
              <a:t>Gartner </a:t>
            </a:r>
            <a:r>
              <a:rPr lang="es-MX" b="1" dirty="0" err="1">
                <a:effectLst/>
                <a:latin typeface="Lucida Sans Unicode" panose="020B0602030504020204" pitchFamily="34" charset="0"/>
              </a:rPr>
              <a:t>Maturity</a:t>
            </a:r>
            <a:r>
              <a:rPr lang="es-MX" b="1" dirty="0">
                <a:effectLst/>
                <a:latin typeface="Lucida Sans Unicode" panose="020B0602030504020204" pitchFamily="34" charset="0"/>
              </a:rPr>
              <a:t> </a:t>
            </a:r>
            <a:r>
              <a:rPr lang="es-MX" b="1" dirty="0" err="1">
                <a:effectLst/>
                <a:latin typeface="Lucida Sans Unicode" panose="020B0602030504020204" pitchFamily="34" charset="0"/>
              </a:rPr>
              <a:t>Model</a:t>
            </a:r>
            <a:endParaRPr lang="es-MX" b="1" dirty="0">
              <a:effectLst/>
              <a:latin typeface="Lucida Sans Unicode" panose="020B0602030504020204" pitchFamily="34" charset="0"/>
            </a:endParaRPr>
          </a:p>
          <a:p>
            <a:pPr algn="just">
              <a:buNone/>
            </a:pPr>
            <a:endParaRPr lang="en-US" b="1" dirty="0">
              <a:effectLst/>
              <a:latin typeface="Lucida Sans Unicode" panose="020B0602030504020204" pitchFamily="34" charset="0"/>
            </a:endParaRPr>
          </a:p>
          <a:p>
            <a:pPr algn="just">
              <a:buNone/>
            </a:pPr>
            <a:r>
              <a:rPr lang="en-US" b="1" dirty="0">
                <a:effectLst/>
                <a:latin typeface="Lucida Sans Unicode" panose="020B0602030504020204" pitchFamily="34" charset="0"/>
              </a:rPr>
              <a:t>Gartner's Maturity Model</a:t>
            </a:r>
            <a:r>
              <a:rPr lang="en-US" dirty="0">
                <a:effectLst/>
                <a:latin typeface="Lucida Sans Unicode" panose="020B0602030504020204" pitchFamily="34" charset="0"/>
              </a:rPr>
              <a:t> makes the point that enterprise information management (EIM) is not a single project per se. Rather, it is a</a:t>
            </a:r>
            <a:r>
              <a:rPr lang="en-US" b="1" dirty="0">
                <a:effectLst/>
                <a:latin typeface="Lucida Sans Unicode" panose="020B0602030504020204" pitchFamily="34" charset="0"/>
              </a:rPr>
              <a:t> long-term program</a:t>
            </a:r>
            <a:r>
              <a:rPr lang="en-US" dirty="0">
                <a:effectLst/>
                <a:latin typeface="Lucida Sans Unicode" panose="020B0602030504020204" pitchFamily="34" charset="0"/>
              </a:rPr>
              <a:t> that evolves. </a:t>
            </a:r>
            <a:r>
              <a:rPr lang="en-US" b="1" dirty="0">
                <a:effectLst/>
                <a:latin typeface="Lucida Sans Unicode" panose="020B0602030504020204" pitchFamily="34" charset="0"/>
              </a:rPr>
              <a:t>Gartner developed the maturity model to give insight and provide guidance to organizations that are serious about managing information as a strategic asset</a:t>
            </a:r>
            <a:r>
              <a:rPr lang="en-US" dirty="0">
                <a:effectLst/>
                <a:latin typeface="Lucida Sans Unicode" panose="020B0602030504020204" pitchFamily="34" charset="0"/>
              </a:rPr>
              <a:t>.</a:t>
            </a:r>
            <a:endParaRPr lang="en-US" dirty="0">
              <a:effectLst/>
            </a:endParaRPr>
          </a:p>
          <a:p>
            <a:pPr algn="just">
              <a:buNone/>
            </a:pPr>
            <a:r>
              <a:rPr lang="en-US" dirty="0">
                <a:effectLst/>
                <a:latin typeface="Lucida Sans Unicode" panose="020B0602030504020204" pitchFamily="34" charset="0"/>
              </a:rPr>
              <a:t>While this maturity model shows the steps in the maturity process and application of big data governance, it also presents action items for each level of maturity. </a:t>
            </a:r>
            <a:r>
              <a:rPr lang="en-US" b="1" dirty="0">
                <a:effectLst/>
                <a:latin typeface="Lucida Sans Unicode" panose="020B0602030504020204" pitchFamily="34" charset="0"/>
              </a:rPr>
              <a:t>Gartner’s EIM Concept presents an Integrated Approach to Managing Information Assets and has five major goals including: </a:t>
            </a:r>
            <a:endParaRPr lang="en-US" dirty="0">
              <a:effectLst/>
            </a:endParaRPr>
          </a:p>
          <a:p>
            <a:pPr algn="just">
              <a:buFont typeface="Arial" panose="020B0604020202020204" pitchFamily="34" charset="0"/>
              <a:buChar char="•"/>
            </a:pPr>
            <a:r>
              <a:rPr lang="en-US" dirty="0">
                <a:effectLst/>
                <a:latin typeface="Lucida Sans Unicode" panose="020B0602030504020204" pitchFamily="34" charset="0"/>
              </a:rPr>
              <a:t> Unified Content</a:t>
            </a:r>
            <a:endParaRPr lang="en-US" dirty="0">
              <a:effectLst/>
            </a:endParaRPr>
          </a:p>
          <a:p>
            <a:pPr algn="just">
              <a:buFont typeface="Arial" panose="020B0604020202020204" pitchFamily="34" charset="0"/>
              <a:buChar char="•"/>
            </a:pPr>
            <a:r>
              <a:rPr lang="en-US" dirty="0">
                <a:effectLst/>
                <a:latin typeface="Lucida Sans Unicode" panose="020B0602030504020204" pitchFamily="34" charset="0"/>
              </a:rPr>
              <a:t>Integrated Master Data Domains</a:t>
            </a:r>
            <a:endParaRPr lang="en-US" dirty="0">
              <a:effectLst/>
            </a:endParaRPr>
          </a:p>
          <a:p>
            <a:pPr algn="just">
              <a:buFont typeface="Arial" panose="020B0604020202020204" pitchFamily="34" charset="0"/>
              <a:buChar char="•"/>
            </a:pPr>
            <a:r>
              <a:rPr lang="en-US" dirty="0">
                <a:effectLst/>
                <a:latin typeface="Lucida Sans Unicode" panose="020B0602030504020204" pitchFamily="34" charset="0"/>
              </a:rPr>
              <a:t>Seamless Information Flows</a:t>
            </a:r>
            <a:endParaRPr lang="en-US" dirty="0">
              <a:effectLst/>
            </a:endParaRPr>
          </a:p>
          <a:p>
            <a:pPr algn="just">
              <a:buFont typeface="Arial" panose="020B0604020202020204" pitchFamily="34" charset="0"/>
              <a:buChar char="•"/>
            </a:pPr>
            <a:r>
              <a:rPr lang="en-US" dirty="0">
                <a:effectLst/>
                <a:latin typeface="Lucida Sans Unicode" panose="020B0602030504020204" pitchFamily="34" charset="0"/>
              </a:rPr>
              <a:t>Metadata Management and Semantic Reconciliation </a:t>
            </a:r>
            <a:endParaRPr lang="en-US" dirty="0">
              <a:effectLst/>
            </a:endParaRPr>
          </a:p>
          <a:p>
            <a:pPr algn="just">
              <a:buFont typeface="Arial" panose="020B0604020202020204" pitchFamily="34" charset="0"/>
              <a:buChar char="•"/>
            </a:pPr>
            <a:r>
              <a:rPr lang="en-US" dirty="0">
                <a:effectLst/>
                <a:latin typeface="Lucida Sans Unicode" panose="020B0602030504020204" pitchFamily="34" charset="0"/>
              </a:rPr>
              <a:t>Data Integration across the IT Portfolio</a:t>
            </a:r>
            <a:endParaRPr lang="en-US" dirty="0">
              <a:effectLst/>
            </a:endParaRPr>
          </a:p>
          <a:p>
            <a:pPr marL="0" indent="0">
              <a:buNone/>
            </a:pPr>
            <a:endParaRPr lang="es-MX" dirty="0"/>
          </a:p>
        </p:txBody>
      </p:sp>
    </p:spTree>
    <p:extLst>
      <p:ext uri="{BB962C8B-B14F-4D97-AF65-F5344CB8AC3E}">
        <p14:creationId xmlns:p14="http://schemas.microsoft.com/office/powerpoint/2010/main" val="30358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F13D070-D775-DF1B-14C0-1EB8F32BEFC0}"/>
              </a:ext>
            </a:extLst>
          </p:cNvPr>
          <p:cNvSpPr>
            <a:spLocks noGrp="1"/>
          </p:cNvSpPr>
          <p:nvPr>
            <p:ph idx="1"/>
          </p:nvPr>
        </p:nvSpPr>
        <p:spPr>
          <a:xfrm>
            <a:off x="605080" y="870882"/>
            <a:ext cx="4034155" cy="5516471"/>
          </a:xfrm>
        </p:spPr>
        <p:txBody>
          <a:bodyPr/>
          <a:lstStyle/>
          <a:p>
            <a:pPr algn="just">
              <a:buNone/>
            </a:pPr>
            <a:r>
              <a:rPr lang="en-US" b="1" u="sng" dirty="0">
                <a:effectLst/>
                <a:latin typeface="Lucida Sans Unicode" panose="020B0602030504020204" pitchFamily="34" charset="0"/>
              </a:rPr>
              <a:t>CATEGORIZATION OF ANALYTICAL METHODS AND MODELS</a:t>
            </a:r>
            <a:endParaRPr lang="en-US" b="1" dirty="0">
              <a:effectLst/>
            </a:endParaRPr>
          </a:p>
          <a:p>
            <a:pPr algn="just"/>
            <a:r>
              <a:rPr lang="en-US" dirty="0">
                <a:effectLst/>
                <a:latin typeface="Lucida Sans Unicode" panose="020B0602030504020204" pitchFamily="34" charset="0"/>
              </a:rPr>
              <a:t>Business Analytics can involve anything from simple reports to the most advanced optimization techniques (methods for finding the best course of action). Analytics is generally thought to comprise three broad categories of techniques:</a:t>
            </a:r>
            <a:r>
              <a:rPr lang="en-US" b="1" dirty="0">
                <a:effectLst/>
                <a:latin typeface="Lucida Sans Unicode" panose="020B0602030504020204" pitchFamily="34" charset="0"/>
              </a:rPr>
              <a:t> Descriptive Analytics, Predictive Analytics, and Prescriptive analytics.</a:t>
            </a:r>
            <a:endParaRPr lang="en-US" dirty="0">
              <a:effectLst/>
            </a:endParaRPr>
          </a:p>
          <a:p>
            <a:endParaRPr lang="es-MX" dirty="0"/>
          </a:p>
        </p:txBody>
      </p:sp>
      <p:pic>
        <p:nvPicPr>
          <p:cNvPr id="1026" name="Picture 2">
            <a:extLst>
              <a:ext uri="{FF2B5EF4-FFF2-40B4-BE49-F238E27FC236}">
                <a16:creationId xmlns:a16="http://schemas.microsoft.com/office/drawing/2014/main" id="{D9992DAD-B0F9-BFD0-C79E-776CD421EE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8693" y="203102"/>
            <a:ext cx="6463556" cy="6684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8933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a:extLst>
              <a:ext uri="{FF2B5EF4-FFF2-40B4-BE49-F238E27FC236}">
                <a16:creationId xmlns:a16="http://schemas.microsoft.com/office/drawing/2014/main" id="{1C595A82-5275-4194-AD6E-5D3622123164}"/>
              </a:ext>
            </a:extLst>
          </p:cNvPr>
          <p:cNvGraphicFramePr>
            <a:graphicFrameLocks noGrp="1"/>
          </p:cNvGraphicFramePr>
          <p:nvPr>
            <p:extLst>
              <p:ext uri="{D42A27DB-BD31-4B8C-83A1-F6EECF244321}">
                <p14:modId xmlns:p14="http://schemas.microsoft.com/office/powerpoint/2010/main" val="3066354091"/>
              </p:ext>
            </p:extLst>
          </p:nvPr>
        </p:nvGraphicFramePr>
        <p:xfrm>
          <a:off x="297330" y="262465"/>
          <a:ext cx="11522634" cy="6434169"/>
        </p:xfrm>
        <a:graphic>
          <a:graphicData uri="http://schemas.openxmlformats.org/drawingml/2006/table">
            <a:tbl>
              <a:tblPr firstRow="1" bandRow="1">
                <a:tableStyleId>{5C22544A-7EE6-4342-B048-85BDC9FD1C3A}</a:tableStyleId>
              </a:tblPr>
              <a:tblGrid>
                <a:gridCol w="2029011">
                  <a:extLst>
                    <a:ext uri="{9D8B030D-6E8A-4147-A177-3AD203B41FA5}">
                      <a16:colId xmlns:a16="http://schemas.microsoft.com/office/drawing/2014/main" val="2533387343"/>
                    </a:ext>
                  </a:extLst>
                </a:gridCol>
                <a:gridCol w="4383741">
                  <a:extLst>
                    <a:ext uri="{9D8B030D-6E8A-4147-A177-3AD203B41FA5}">
                      <a16:colId xmlns:a16="http://schemas.microsoft.com/office/drawing/2014/main" val="3386410611"/>
                    </a:ext>
                  </a:extLst>
                </a:gridCol>
                <a:gridCol w="5109882">
                  <a:extLst>
                    <a:ext uri="{9D8B030D-6E8A-4147-A177-3AD203B41FA5}">
                      <a16:colId xmlns:a16="http://schemas.microsoft.com/office/drawing/2014/main" val="526233503"/>
                    </a:ext>
                  </a:extLst>
                </a:gridCol>
              </a:tblGrid>
              <a:tr h="6856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800" b="1" kern="1200" dirty="0">
                          <a:solidFill>
                            <a:schemeClr val="lt1"/>
                          </a:solidFill>
                          <a:effectLst/>
                          <a:latin typeface="+mn-lt"/>
                          <a:ea typeface="+mn-ea"/>
                          <a:cs typeface="+mn-cs"/>
                        </a:rPr>
                        <a:t>Descriptive </a:t>
                      </a:r>
                      <a:r>
                        <a:rPr lang="es-MX" sz="1800" b="1" kern="1200" dirty="0" err="1">
                          <a:solidFill>
                            <a:schemeClr val="lt1"/>
                          </a:solidFill>
                          <a:effectLst/>
                          <a:latin typeface="+mn-lt"/>
                          <a:ea typeface="+mn-ea"/>
                          <a:cs typeface="+mn-cs"/>
                        </a:rPr>
                        <a:t>Analytics</a:t>
                      </a:r>
                      <a:endParaRPr lang="es-MX"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800" b="1" kern="1200" dirty="0">
                          <a:solidFill>
                            <a:schemeClr val="lt1"/>
                          </a:solidFill>
                          <a:effectLst/>
                          <a:latin typeface="+mn-lt"/>
                          <a:ea typeface="+mn-ea"/>
                          <a:cs typeface="+mn-cs"/>
                        </a:rPr>
                        <a:t>Predictive </a:t>
                      </a:r>
                      <a:r>
                        <a:rPr lang="es-MX" sz="1800" b="1" kern="1200" dirty="0" err="1">
                          <a:solidFill>
                            <a:schemeClr val="lt1"/>
                          </a:solidFill>
                          <a:effectLst/>
                          <a:latin typeface="+mn-lt"/>
                          <a:ea typeface="+mn-ea"/>
                          <a:cs typeface="+mn-cs"/>
                        </a:rPr>
                        <a:t>Analytics</a:t>
                      </a:r>
                      <a:endParaRPr lang="es-MX" dirty="0">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800" b="1" kern="1200" dirty="0">
                          <a:solidFill>
                            <a:schemeClr val="lt1"/>
                          </a:solidFill>
                          <a:effectLst/>
                          <a:latin typeface="+mn-lt"/>
                          <a:ea typeface="+mn-ea"/>
                          <a:cs typeface="+mn-cs"/>
                        </a:rPr>
                        <a:t>Prescriptive </a:t>
                      </a:r>
                      <a:r>
                        <a:rPr lang="es-MX" sz="1800" b="1" kern="1200" dirty="0" err="1">
                          <a:solidFill>
                            <a:schemeClr val="lt1"/>
                          </a:solidFill>
                          <a:effectLst/>
                          <a:latin typeface="+mn-lt"/>
                          <a:ea typeface="+mn-ea"/>
                          <a:cs typeface="+mn-cs"/>
                        </a:rPr>
                        <a:t>Analytics</a:t>
                      </a:r>
                      <a:endParaRPr lang="es-MX" dirty="0">
                        <a:effectLst/>
                      </a:endParaRPr>
                    </a:p>
                  </a:txBody>
                  <a:tcPr/>
                </a:tc>
                <a:extLst>
                  <a:ext uri="{0D108BD9-81ED-4DB2-BD59-A6C34878D82A}">
                    <a16:rowId xmlns:a16="http://schemas.microsoft.com/office/drawing/2014/main" val="77602316"/>
                  </a:ext>
                </a:extLst>
              </a:tr>
              <a:tr h="5748484">
                <a:tc>
                  <a:txBody>
                    <a:bodyPr/>
                    <a:lstStyle/>
                    <a:p>
                      <a:r>
                        <a:rPr lang="en-US" sz="1800" kern="1200" dirty="0">
                          <a:solidFill>
                            <a:schemeClr val="dk1"/>
                          </a:solidFill>
                          <a:effectLst/>
                          <a:latin typeface="+mn-lt"/>
                          <a:ea typeface="+mn-ea"/>
                          <a:cs typeface="+mn-cs"/>
                        </a:rPr>
                        <a:t>encompasses the set of techniques that describes </a:t>
                      </a:r>
                      <a:r>
                        <a:rPr lang="en-US" sz="1800" b="1" kern="1200" dirty="0">
                          <a:solidFill>
                            <a:schemeClr val="dk1"/>
                          </a:solidFill>
                          <a:effectLst/>
                          <a:latin typeface="+mn-lt"/>
                          <a:ea typeface="+mn-ea"/>
                          <a:cs typeface="+mn-cs"/>
                        </a:rPr>
                        <a:t>what has happened in the past. Examples </a:t>
                      </a:r>
                      <a:r>
                        <a:rPr lang="en-US" sz="1800" kern="1200" dirty="0">
                          <a:solidFill>
                            <a:schemeClr val="dk1"/>
                          </a:solidFill>
                          <a:effectLst/>
                          <a:latin typeface="+mn-lt"/>
                          <a:ea typeface="+mn-ea"/>
                          <a:cs typeface="+mn-cs"/>
                        </a:rPr>
                        <a:t>are data queries, reports, descriptive statistics, and data visualization including data dashboards, some data-mining techniques, and basic what-if spreadsheet models.</a:t>
                      </a:r>
                      <a:endParaRPr lang="es-MX" dirty="0"/>
                    </a:p>
                  </a:txBody>
                  <a:tcPr/>
                </a:tc>
                <a:tc>
                  <a:txBody>
                    <a:bodyPr/>
                    <a:lstStyle/>
                    <a:p>
                      <a:r>
                        <a:rPr lang="en-US" sz="1800" kern="1200" dirty="0">
                          <a:solidFill>
                            <a:schemeClr val="dk1"/>
                          </a:solidFill>
                          <a:effectLst/>
                          <a:latin typeface="+mn-lt"/>
                          <a:ea typeface="+mn-ea"/>
                          <a:cs typeface="+mn-cs"/>
                        </a:rPr>
                        <a:t>consists of techniques that use</a:t>
                      </a:r>
                      <a:r>
                        <a:rPr lang="en-US" sz="1800" b="1" kern="1200" dirty="0">
                          <a:solidFill>
                            <a:schemeClr val="dk1"/>
                          </a:solidFill>
                          <a:effectLst/>
                          <a:latin typeface="+mn-lt"/>
                          <a:ea typeface="+mn-ea"/>
                          <a:cs typeface="+mn-cs"/>
                        </a:rPr>
                        <a:t> models constructed from past data to predict the future or ascertain the impact of one variable on another. For example,</a:t>
                      </a:r>
                      <a:r>
                        <a:rPr lang="en-US" sz="1800" kern="1200" dirty="0">
                          <a:solidFill>
                            <a:schemeClr val="dk1"/>
                          </a:solidFill>
                          <a:effectLst/>
                          <a:latin typeface="+mn-lt"/>
                          <a:ea typeface="+mn-ea"/>
                          <a:cs typeface="+mn-cs"/>
                        </a:rPr>
                        <a:t> past data on product sales may be used to construct a mathematical model to predict future sales. This mode can factor in the product’s growth trajectory and seasonality based on past patterns. All of these are applications of predictive analytics.</a:t>
                      </a:r>
                      <a:endParaRPr lang="en-US" sz="1800" dirty="0">
                        <a:effectLst/>
                      </a:endParaRPr>
                    </a:p>
                    <a:p>
                      <a:r>
                        <a:rPr lang="en-US" sz="1800" b="1" kern="1200" dirty="0">
                          <a:solidFill>
                            <a:schemeClr val="dk1"/>
                          </a:solidFill>
                          <a:effectLst/>
                          <a:latin typeface="+mn-lt"/>
                          <a:ea typeface="+mn-ea"/>
                          <a:cs typeface="+mn-cs"/>
                        </a:rPr>
                        <a:t>Simulation </a:t>
                      </a:r>
                      <a:r>
                        <a:rPr lang="en-US" sz="1800" kern="1200" dirty="0">
                          <a:solidFill>
                            <a:schemeClr val="dk1"/>
                          </a:solidFill>
                          <a:effectLst/>
                          <a:latin typeface="+mn-lt"/>
                          <a:ea typeface="+mn-ea"/>
                          <a:cs typeface="+mn-cs"/>
                        </a:rPr>
                        <a:t>involves the use of </a:t>
                      </a:r>
                      <a:r>
                        <a:rPr lang="en-US" sz="1800" b="1" kern="1200" dirty="0">
                          <a:solidFill>
                            <a:schemeClr val="dk1"/>
                          </a:solidFill>
                          <a:effectLst/>
                          <a:latin typeface="+mn-lt"/>
                          <a:ea typeface="+mn-ea"/>
                          <a:cs typeface="+mn-cs"/>
                        </a:rPr>
                        <a:t>probability and statistics to construct a computer model </a:t>
                      </a:r>
                      <a:r>
                        <a:rPr lang="en-US" sz="1800" kern="1200" dirty="0">
                          <a:solidFill>
                            <a:schemeClr val="dk1"/>
                          </a:solidFill>
                          <a:effectLst/>
                          <a:latin typeface="+mn-lt"/>
                          <a:ea typeface="+mn-ea"/>
                          <a:cs typeface="+mn-cs"/>
                        </a:rPr>
                        <a:t>to study the impact of uncertainty on a decision</a:t>
                      </a:r>
                      <a:r>
                        <a:rPr lang="en-US" sz="1800" b="1" kern="1200" dirty="0">
                          <a:solidFill>
                            <a:schemeClr val="dk1"/>
                          </a:solidFill>
                          <a:effectLst/>
                          <a:latin typeface="+mn-lt"/>
                          <a:ea typeface="+mn-ea"/>
                          <a:cs typeface="+mn-cs"/>
                        </a:rPr>
                        <a:t>. For example</a:t>
                      </a:r>
                      <a:r>
                        <a:rPr lang="en-US" sz="1800" kern="1200" dirty="0">
                          <a:solidFill>
                            <a:schemeClr val="dk1"/>
                          </a:solidFill>
                          <a:effectLst/>
                          <a:latin typeface="+mn-lt"/>
                          <a:ea typeface="+mn-ea"/>
                          <a:cs typeface="+mn-cs"/>
                        </a:rPr>
                        <a:t>, banks often use simulation to model investment and default risk to stress-test financial models. Simulation is also often used in the pharmaceutical industry to assess the risk of introducing a new drug.</a:t>
                      </a:r>
                      <a:endParaRPr lang="en-US" sz="1800" dirty="0">
                        <a:effectLst/>
                      </a:endParaRPr>
                    </a:p>
                    <a:p>
                      <a:endParaRPr lang="es-MX" sz="1800" dirty="0"/>
                    </a:p>
                  </a:txBody>
                  <a:tcPr/>
                </a:tc>
                <a:tc>
                  <a:txBody>
                    <a:bodyPr/>
                    <a:lstStyle/>
                    <a:p>
                      <a:r>
                        <a:rPr lang="en-US" sz="1800" b="1" kern="1200" dirty="0">
                          <a:solidFill>
                            <a:schemeClr val="dk1"/>
                          </a:solidFill>
                          <a:effectLst/>
                          <a:latin typeface="+mn-lt"/>
                          <a:ea typeface="+mn-ea"/>
                          <a:cs typeface="+mn-cs"/>
                        </a:rPr>
                        <a:t>indicate the best course of action to take: that is, the output of a prescriptive model is the best decision. </a:t>
                      </a:r>
                      <a:r>
                        <a:rPr lang="en-US" sz="1800" kern="1200" dirty="0">
                          <a:solidFill>
                            <a:schemeClr val="dk1"/>
                          </a:solidFill>
                          <a:effectLst/>
                          <a:latin typeface="+mn-lt"/>
                          <a:ea typeface="+mn-ea"/>
                          <a:cs typeface="+mn-cs"/>
                        </a:rPr>
                        <a:t>The </a:t>
                      </a:r>
                      <a:r>
                        <a:rPr lang="en-US" sz="1800" b="1" kern="1200" dirty="0">
                          <a:solidFill>
                            <a:schemeClr val="dk1"/>
                          </a:solidFill>
                          <a:effectLst/>
                          <a:latin typeface="+mn-lt"/>
                          <a:ea typeface="+mn-ea"/>
                          <a:cs typeface="+mn-cs"/>
                        </a:rPr>
                        <a:t>airline industry’s</a:t>
                      </a:r>
                      <a:r>
                        <a:rPr lang="en-US" sz="1800" kern="1200" dirty="0">
                          <a:solidFill>
                            <a:schemeClr val="dk1"/>
                          </a:solidFill>
                          <a:effectLst/>
                          <a:latin typeface="+mn-lt"/>
                          <a:ea typeface="+mn-ea"/>
                          <a:cs typeface="+mn-cs"/>
                        </a:rPr>
                        <a:t> use of revenue management is an </a:t>
                      </a:r>
                      <a:r>
                        <a:rPr lang="en-US" sz="1800" b="1" kern="1200" dirty="0">
                          <a:solidFill>
                            <a:schemeClr val="dk1"/>
                          </a:solidFill>
                          <a:effectLst/>
                          <a:latin typeface="+mn-lt"/>
                          <a:ea typeface="+mn-ea"/>
                          <a:cs typeface="+mn-cs"/>
                        </a:rPr>
                        <a:t>example </a:t>
                      </a:r>
                      <a:r>
                        <a:rPr lang="en-US" sz="1800" kern="1200" dirty="0">
                          <a:solidFill>
                            <a:schemeClr val="dk1"/>
                          </a:solidFill>
                          <a:effectLst/>
                          <a:latin typeface="+mn-lt"/>
                          <a:ea typeface="+mn-ea"/>
                          <a:cs typeface="+mn-cs"/>
                        </a:rPr>
                        <a:t>of prescriptive analytics. Airlines use past purchasing data as inputs into a model that recommends the best pricing strategy across all flights to maximize revenue.</a:t>
                      </a:r>
                      <a:endParaRPr lang="en-US" sz="1800" dirty="0">
                        <a:effectLst/>
                      </a:endParaRPr>
                    </a:p>
                    <a:p>
                      <a:r>
                        <a:rPr lang="en-US" sz="1800" b="1" kern="1200" dirty="0">
                          <a:solidFill>
                            <a:schemeClr val="dk1"/>
                          </a:solidFill>
                          <a:effectLst/>
                          <a:latin typeface="+mn-lt"/>
                          <a:ea typeface="+mn-ea"/>
                          <a:cs typeface="+mn-cs"/>
                        </a:rPr>
                        <a:t>Another type of modeling in the Prescriptive Analytics category is simulation optimization, </a:t>
                      </a:r>
                      <a:r>
                        <a:rPr lang="en-US" sz="1800" kern="1200" dirty="0">
                          <a:solidFill>
                            <a:schemeClr val="dk1"/>
                          </a:solidFill>
                          <a:effectLst/>
                          <a:latin typeface="+mn-lt"/>
                          <a:ea typeface="+mn-ea"/>
                          <a:cs typeface="+mn-cs"/>
                        </a:rPr>
                        <a:t>which combines the use of probability and statistics to model uncertainty with optimization techniques to find good decisions in highly complex and highly uncertain settings. Finally, the techniques of decision analysis can be used to develop an optimal strategy when a decision-maker is faced with several decision alternatives and an uncertain set of future events. Decision analysis also employs utility theory, which assigns values to outcomes based on the decision maker’s attitude towards risk, loss, and other factors.</a:t>
                      </a:r>
                      <a:endParaRPr lang="en-US" sz="1800" dirty="0">
                        <a:effectLst/>
                      </a:endParaRPr>
                    </a:p>
                    <a:p>
                      <a:endParaRPr lang="es-MX" sz="1800" dirty="0"/>
                    </a:p>
                  </a:txBody>
                  <a:tcPr/>
                </a:tc>
                <a:extLst>
                  <a:ext uri="{0D108BD9-81ED-4DB2-BD59-A6C34878D82A}">
                    <a16:rowId xmlns:a16="http://schemas.microsoft.com/office/drawing/2014/main" val="2134867450"/>
                  </a:ext>
                </a:extLst>
              </a:tr>
            </a:tbl>
          </a:graphicData>
        </a:graphic>
      </p:graphicFrame>
    </p:spTree>
    <p:extLst>
      <p:ext uri="{BB962C8B-B14F-4D97-AF65-F5344CB8AC3E}">
        <p14:creationId xmlns:p14="http://schemas.microsoft.com/office/powerpoint/2010/main" val="19116124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54338E8-78B0-60EA-7EAD-9ED0F0FD43F8}"/>
              </a:ext>
            </a:extLst>
          </p:cNvPr>
          <p:cNvPicPr>
            <a:picLocks noChangeAspect="1"/>
          </p:cNvPicPr>
          <p:nvPr/>
        </p:nvPicPr>
        <p:blipFill>
          <a:blip r:embed="rId2"/>
          <a:stretch>
            <a:fillRect/>
          </a:stretch>
        </p:blipFill>
        <p:spPr>
          <a:xfrm>
            <a:off x="571679" y="179882"/>
            <a:ext cx="7600866" cy="4022712"/>
          </a:xfrm>
          <a:prstGeom prst="rect">
            <a:avLst/>
          </a:prstGeom>
        </p:spPr>
      </p:pic>
      <p:pic>
        <p:nvPicPr>
          <p:cNvPr id="7" name="Imagen 6">
            <a:extLst>
              <a:ext uri="{FF2B5EF4-FFF2-40B4-BE49-F238E27FC236}">
                <a16:creationId xmlns:a16="http://schemas.microsoft.com/office/drawing/2014/main" id="{1D0F3961-0E1F-FE1C-BD05-5F469F051FDB}"/>
              </a:ext>
            </a:extLst>
          </p:cNvPr>
          <p:cNvPicPr>
            <a:picLocks noChangeAspect="1"/>
          </p:cNvPicPr>
          <p:nvPr/>
        </p:nvPicPr>
        <p:blipFill>
          <a:blip r:embed="rId3"/>
          <a:srcRect r="9316"/>
          <a:stretch/>
        </p:blipFill>
        <p:spPr>
          <a:xfrm>
            <a:off x="8933266" y="758720"/>
            <a:ext cx="3258734" cy="5340559"/>
          </a:xfrm>
          <a:prstGeom prst="rect">
            <a:avLst/>
          </a:prstGeom>
        </p:spPr>
      </p:pic>
      <p:pic>
        <p:nvPicPr>
          <p:cNvPr id="9" name="Imagen 8">
            <a:extLst>
              <a:ext uri="{FF2B5EF4-FFF2-40B4-BE49-F238E27FC236}">
                <a16:creationId xmlns:a16="http://schemas.microsoft.com/office/drawing/2014/main" id="{AD0F67E6-F8E6-498D-EECD-746285B55E0A}"/>
              </a:ext>
            </a:extLst>
          </p:cNvPr>
          <p:cNvPicPr>
            <a:picLocks noChangeAspect="1"/>
          </p:cNvPicPr>
          <p:nvPr/>
        </p:nvPicPr>
        <p:blipFill>
          <a:blip r:embed="rId4"/>
          <a:stretch>
            <a:fillRect/>
          </a:stretch>
        </p:blipFill>
        <p:spPr>
          <a:xfrm>
            <a:off x="571679" y="0"/>
            <a:ext cx="6611982" cy="1144600"/>
          </a:xfrm>
          <a:prstGeom prst="rect">
            <a:avLst/>
          </a:prstGeom>
        </p:spPr>
      </p:pic>
      <p:pic>
        <p:nvPicPr>
          <p:cNvPr id="11" name="Imagen 10">
            <a:extLst>
              <a:ext uri="{FF2B5EF4-FFF2-40B4-BE49-F238E27FC236}">
                <a16:creationId xmlns:a16="http://schemas.microsoft.com/office/drawing/2014/main" id="{39CE46EC-2700-8214-E616-520E0588BCAF}"/>
              </a:ext>
            </a:extLst>
          </p:cNvPr>
          <p:cNvPicPr>
            <a:picLocks noChangeAspect="1"/>
          </p:cNvPicPr>
          <p:nvPr/>
        </p:nvPicPr>
        <p:blipFill>
          <a:blip r:embed="rId5"/>
          <a:stretch>
            <a:fillRect/>
          </a:stretch>
        </p:blipFill>
        <p:spPr>
          <a:xfrm>
            <a:off x="-1" y="4382476"/>
            <a:ext cx="8933267" cy="2094113"/>
          </a:xfrm>
          <a:prstGeom prst="rect">
            <a:avLst/>
          </a:prstGeom>
        </p:spPr>
      </p:pic>
    </p:spTree>
    <p:extLst>
      <p:ext uri="{BB962C8B-B14F-4D97-AF65-F5344CB8AC3E}">
        <p14:creationId xmlns:p14="http://schemas.microsoft.com/office/powerpoint/2010/main" val="1989481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B3F22F4-188A-C313-A911-AE813CCA4994}"/>
              </a:ext>
            </a:extLst>
          </p:cNvPr>
          <p:cNvSpPr>
            <a:spLocks noGrp="1"/>
          </p:cNvSpPr>
          <p:nvPr>
            <p:ph idx="1"/>
          </p:nvPr>
        </p:nvSpPr>
        <p:spPr>
          <a:xfrm>
            <a:off x="463341" y="269780"/>
            <a:ext cx="10659110" cy="4438697"/>
          </a:xfrm>
        </p:spPr>
        <p:txBody>
          <a:bodyPr>
            <a:noAutofit/>
          </a:bodyPr>
          <a:lstStyle/>
          <a:p>
            <a:pPr algn="just">
              <a:buNone/>
            </a:pPr>
            <a:r>
              <a:rPr lang="en-US" sz="1500" b="1" u="sng" dirty="0">
                <a:effectLst/>
                <a:latin typeface="Lucida Sans Unicode" panose="020B0602030504020204" pitchFamily="34" charset="0"/>
              </a:rPr>
              <a:t>DESCRIPTIVE ANALYTICS</a:t>
            </a:r>
            <a:endParaRPr lang="en-US" sz="1500" b="1" dirty="0">
              <a:effectLst/>
            </a:endParaRPr>
          </a:p>
          <a:p>
            <a:pPr algn="just"/>
            <a:r>
              <a:rPr lang="en-US" sz="1500" b="1" dirty="0">
                <a:effectLst/>
                <a:latin typeface="Lucida Sans Unicode" panose="020B0602030504020204" pitchFamily="34" charset="0"/>
              </a:rPr>
              <a:t>Descriptive Analytics </a:t>
            </a:r>
            <a:r>
              <a:rPr lang="en-US" sz="1500" dirty="0">
                <a:effectLst/>
                <a:latin typeface="Lucida Sans Unicode" panose="020B0602030504020204" pitchFamily="34" charset="0"/>
              </a:rPr>
              <a:t>is the most commonly used and most well-understood type of analytics. </a:t>
            </a:r>
            <a:r>
              <a:rPr lang="en-US" sz="1500" b="1" dirty="0">
                <a:effectLst/>
                <a:latin typeface="Lucida Sans Unicode" panose="020B0602030504020204" pitchFamily="34" charset="0"/>
              </a:rPr>
              <a:t>The goals are to categorize, characterize, consolidate, and classify data.</a:t>
            </a:r>
            <a:r>
              <a:rPr lang="en-US" sz="1500" dirty="0">
                <a:effectLst/>
                <a:latin typeface="Lucida Sans Unicode" panose="020B0602030504020204" pitchFamily="34" charset="0"/>
              </a:rPr>
              <a:t> Descriptive analytics techniques are </a:t>
            </a:r>
            <a:r>
              <a:rPr lang="en-US" sz="1500" b="1" dirty="0">
                <a:effectLst/>
                <a:latin typeface="Lucida Sans Unicode" panose="020B0602030504020204" pitchFamily="34" charset="0"/>
              </a:rPr>
              <a:t>most commonly applied to structured data, </a:t>
            </a:r>
            <a:r>
              <a:rPr lang="en-US" sz="1500" dirty="0">
                <a:effectLst/>
                <a:latin typeface="Lucida Sans Unicode" panose="020B0602030504020204" pitchFamily="34" charset="0"/>
              </a:rPr>
              <a:t>although numerous efforts have been made to extend their reach to unstructured data, often through the creation of structured metadata and indices. Descriptive analytics help provide an understanding of the past and also events occurring in real-time.</a:t>
            </a:r>
            <a:endParaRPr lang="en-US" sz="1500" dirty="0">
              <a:effectLst/>
            </a:endParaRPr>
          </a:p>
          <a:p>
            <a:pPr algn="just">
              <a:buNone/>
            </a:pPr>
            <a:r>
              <a:rPr lang="en-US" sz="1500" b="1" dirty="0">
                <a:effectLst/>
                <a:latin typeface="Lucida Sans Unicode" panose="020B0602030504020204" pitchFamily="34" charset="0"/>
              </a:rPr>
              <a:t>The Descriptive Analytics Tool must be a unified workplace for the entire organization that can be used to achieve these results:</a:t>
            </a:r>
            <a:endParaRPr lang="en-US" sz="1500" dirty="0">
              <a:effectLst/>
            </a:endParaRPr>
          </a:p>
          <a:p>
            <a:pPr>
              <a:buFont typeface="Arial" panose="020B0604020202020204" pitchFamily="34" charset="0"/>
              <a:buChar char="•"/>
            </a:pPr>
            <a:r>
              <a:rPr lang="en-US" sz="1500" b="1" dirty="0">
                <a:effectLst/>
                <a:latin typeface="Lucida Sans Unicode" panose="020B0602030504020204" pitchFamily="34" charset="0"/>
              </a:rPr>
              <a:t>Answer key</a:t>
            </a:r>
            <a:r>
              <a:rPr lang="en-US" sz="1500" dirty="0">
                <a:effectLst/>
                <a:latin typeface="Lucida Sans Unicode" panose="020B0602030504020204" pitchFamily="34" charset="0"/>
              </a:rPr>
              <a:t> business questions.</a:t>
            </a:r>
            <a:endParaRPr lang="en-US" sz="1500" dirty="0"/>
          </a:p>
          <a:p>
            <a:pPr>
              <a:buFont typeface="Arial" panose="020B0604020202020204" pitchFamily="34" charset="0"/>
              <a:buChar char="•"/>
            </a:pPr>
            <a:r>
              <a:rPr lang="en-US" sz="1500" b="1" dirty="0">
                <a:effectLst/>
                <a:latin typeface="Lucida Sans Unicode" panose="020B0602030504020204" pitchFamily="34" charset="0"/>
              </a:rPr>
              <a:t>Explore all types of information</a:t>
            </a:r>
            <a:r>
              <a:rPr lang="en-US" sz="1500" dirty="0">
                <a:effectLst/>
                <a:latin typeface="Lucida Sans Unicode" panose="020B0602030504020204" pitchFamily="34" charset="0"/>
              </a:rPr>
              <a:t> from all angles to assess the current business situation.</a:t>
            </a:r>
            <a:endParaRPr lang="en-US" sz="1500" dirty="0"/>
          </a:p>
          <a:p>
            <a:pPr>
              <a:buFont typeface="Arial" panose="020B0604020202020204" pitchFamily="34" charset="0"/>
              <a:buChar char="•"/>
            </a:pPr>
            <a:r>
              <a:rPr lang="en-US" sz="1500" b="1" dirty="0">
                <a:effectLst/>
                <a:latin typeface="Lucida Sans Unicode" panose="020B0602030504020204" pitchFamily="34" charset="0"/>
              </a:rPr>
              <a:t>Analyze facts </a:t>
            </a:r>
            <a:r>
              <a:rPr lang="en-US" sz="1500" dirty="0">
                <a:effectLst/>
                <a:latin typeface="Lucida Sans Unicode" panose="020B0602030504020204" pitchFamily="34" charset="0"/>
              </a:rPr>
              <a:t>and anticipate tactical and strategic implications by shifting from viewing to more advanced, predictive, or what-if analysis.</a:t>
            </a:r>
            <a:endParaRPr lang="en-US" sz="1500" dirty="0"/>
          </a:p>
          <a:p>
            <a:pPr>
              <a:buFont typeface="Arial" panose="020B0604020202020204" pitchFamily="34" charset="0"/>
              <a:buChar char="•"/>
            </a:pPr>
            <a:r>
              <a:rPr lang="en-US" sz="1500" b="1" dirty="0">
                <a:effectLst/>
                <a:latin typeface="Lucida Sans Unicode" panose="020B0602030504020204" pitchFamily="34" charset="0"/>
              </a:rPr>
              <a:t>Collaborate</a:t>
            </a:r>
            <a:r>
              <a:rPr lang="en-US" sz="1500" dirty="0">
                <a:effectLst/>
                <a:latin typeface="Lucida Sans Unicode" panose="020B0602030504020204" pitchFamily="34" charset="0"/>
              </a:rPr>
              <a:t> to establish decision networks to share insights and drive toward a collective intelligence.</a:t>
            </a:r>
            <a:endParaRPr lang="en-US" sz="1500" dirty="0"/>
          </a:p>
          <a:p>
            <a:pPr>
              <a:buFont typeface="Arial" panose="020B0604020202020204" pitchFamily="34" charset="0"/>
              <a:buChar char="•"/>
            </a:pPr>
            <a:r>
              <a:rPr lang="en-US" sz="1500" dirty="0">
                <a:effectLst/>
                <a:latin typeface="Lucida Sans Unicode" panose="020B0602030504020204" pitchFamily="34" charset="0"/>
              </a:rPr>
              <a:t>Provide </a:t>
            </a:r>
            <a:r>
              <a:rPr lang="en-US" sz="1500" b="1" dirty="0">
                <a:effectLst/>
                <a:latin typeface="Lucida Sans Unicode" panose="020B0602030504020204" pitchFamily="34" charset="0"/>
              </a:rPr>
              <a:t>transparency and accountability</a:t>
            </a:r>
            <a:r>
              <a:rPr lang="en-US" sz="1500" dirty="0">
                <a:effectLst/>
                <a:latin typeface="Lucida Sans Unicode" panose="020B0602030504020204" pitchFamily="34" charset="0"/>
              </a:rPr>
              <a:t> to drive alignment and consensus.</a:t>
            </a:r>
            <a:endParaRPr lang="en-US" sz="1500" dirty="0"/>
          </a:p>
          <a:p>
            <a:pPr>
              <a:buFont typeface="Arial" panose="020B0604020202020204" pitchFamily="34" charset="0"/>
              <a:buChar char="•"/>
            </a:pPr>
            <a:r>
              <a:rPr lang="en-US" sz="1500" b="1" dirty="0">
                <a:effectLst/>
                <a:latin typeface="Lucida Sans Unicode" panose="020B0602030504020204" pitchFamily="34" charset="0"/>
              </a:rPr>
              <a:t>Communicate and coordinate</a:t>
            </a:r>
            <a:r>
              <a:rPr lang="en-US" sz="1500" dirty="0">
                <a:effectLst/>
                <a:latin typeface="Lucida Sans Unicode" panose="020B0602030504020204" pitchFamily="34" charset="0"/>
              </a:rPr>
              <a:t> tasks to engage the right people at the right time.</a:t>
            </a:r>
            <a:endParaRPr lang="en-US" sz="1500" dirty="0"/>
          </a:p>
          <a:p>
            <a:pPr>
              <a:buFont typeface="Arial" panose="020B0604020202020204" pitchFamily="34" charset="0"/>
              <a:buChar char="•"/>
            </a:pPr>
            <a:r>
              <a:rPr lang="en-US" sz="1500" dirty="0">
                <a:effectLst/>
                <a:latin typeface="Lucida Sans Unicode" panose="020B0602030504020204" pitchFamily="34" charset="0"/>
              </a:rPr>
              <a:t>Access information and</a:t>
            </a:r>
            <a:r>
              <a:rPr lang="en-US" sz="1500" b="1" dirty="0">
                <a:effectLst/>
                <a:latin typeface="Lucida Sans Unicode" panose="020B0602030504020204" pitchFamily="34" charset="0"/>
              </a:rPr>
              <a:t> take action </a:t>
            </a:r>
            <a:r>
              <a:rPr lang="en-US" sz="1500" dirty="0">
                <a:effectLst/>
                <a:latin typeface="Lucida Sans Unicode" panose="020B0602030504020204" pitchFamily="34" charset="0"/>
              </a:rPr>
              <a:t>anywhere, taking advantage of mobile devices and real-time analytics.</a:t>
            </a:r>
            <a:endParaRPr lang="en-US" sz="1500" dirty="0"/>
          </a:p>
          <a:p>
            <a:pPr>
              <a:buFont typeface="Arial" panose="020B0604020202020204" pitchFamily="34" charset="0"/>
              <a:buChar char="•"/>
            </a:pPr>
            <a:r>
              <a:rPr lang="en-US" sz="1500" b="1" dirty="0">
                <a:effectLst/>
                <a:latin typeface="Lucida Sans Unicode" panose="020B0602030504020204" pitchFamily="34" charset="0"/>
              </a:rPr>
              <a:t>Integrate</a:t>
            </a:r>
            <a:r>
              <a:rPr lang="en-US" sz="1500" dirty="0">
                <a:effectLst/>
                <a:latin typeface="Lucida Sans Unicode" panose="020B0602030504020204" pitchFamily="34" charset="0"/>
              </a:rPr>
              <a:t> and link analytics in everyday work to business workflow and process.</a:t>
            </a:r>
            <a:endParaRPr lang="en-US" sz="1500" dirty="0"/>
          </a:p>
          <a:p>
            <a:endParaRPr lang="es-MX" sz="1500" dirty="0"/>
          </a:p>
        </p:txBody>
      </p:sp>
      <p:pic>
        <p:nvPicPr>
          <p:cNvPr id="1026" name="Picture 2">
            <a:extLst>
              <a:ext uri="{FF2B5EF4-FFF2-40B4-BE49-F238E27FC236}">
                <a16:creationId xmlns:a16="http://schemas.microsoft.com/office/drawing/2014/main" id="{237A636A-7C84-24C2-1800-172FFB7C04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115" y="4585648"/>
            <a:ext cx="9786128" cy="2272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4289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4D31ED6-E785-A2D9-6CCD-516B5E6E1DF0}"/>
              </a:ext>
            </a:extLst>
          </p:cNvPr>
          <p:cNvSpPr>
            <a:spLocks noGrp="1"/>
          </p:cNvSpPr>
          <p:nvPr>
            <p:ph idx="1"/>
          </p:nvPr>
        </p:nvSpPr>
        <p:spPr>
          <a:xfrm>
            <a:off x="217681" y="256132"/>
            <a:ext cx="11492097" cy="4329516"/>
          </a:xfrm>
        </p:spPr>
        <p:txBody>
          <a:bodyPr>
            <a:normAutofit/>
          </a:bodyPr>
          <a:lstStyle/>
          <a:p>
            <a:pPr algn="just">
              <a:buFont typeface="Arial" panose="020B0604020202020204" pitchFamily="34" charset="0"/>
              <a:buChar char="•"/>
            </a:pPr>
            <a:r>
              <a:rPr lang="en-US" sz="1600" b="1" dirty="0">
                <a:effectLst/>
                <a:latin typeface="Lucida Sans Unicode" panose="020B0602030504020204" pitchFamily="34" charset="0"/>
              </a:rPr>
              <a:t>A Data Query</a:t>
            </a:r>
            <a:r>
              <a:rPr lang="en-US" sz="1600" dirty="0">
                <a:effectLst/>
                <a:latin typeface="Lucida Sans Unicode" panose="020B0602030504020204" pitchFamily="34" charset="0"/>
              </a:rPr>
              <a:t> is a request for information with</a:t>
            </a:r>
            <a:r>
              <a:rPr lang="en-US" sz="1600" b="1" dirty="0">
                <a:effectLst/>
                <a:latin typeface="Lucida Sans Unicode" panose="020B0602030504020204" pitchFamily="34" charset="0"/>
              </a:rPr>
              <a:t> certain characteristics from a database. For example</a:t>
            </a:r>
            <a:r>
              <a:rPr lang="en-US" sz="1600" dirty="0">
                <a:effectLst/>
                <a:latin typeface="Lucida Sans Unicode" panose="020B0602030504020204" pitchFamily="34" charset="0"/>
              </a:rPr>
              <a:t>, a query to a manufacturing plant’s database might be for all records of shipments to a particular distribution center during March. This query provides descriptive information about these shipments: the number of shipments, how much was included in each shipment, the data each shipment was sent, and so on.</a:t>
            </a:r>
            <a:endParaRPr lang="en-US" sz="1600" dirty="0">
              <a:effectLst/>
            </a:endParaRPr>
          </a:p>
          <a:p>
            <a:pPr algn="just">
              <a:buFont typeface="Arial" panose="020B0604020202020204" pitchFamily="34" charset="0"/>
              <a:buChar char="•"/>
            </a:pPr>
            <a:r>
              <a:rPr lang="en-US" sz="1600" b="1" dirty="0">
                <a:effectLst/>
                <a:latin typeface="Lucida Sans Unicode" panose="020B0602030504020204" pitchFamily="34" charset="0"/>
              </a:rPr>
              <a:t>Data Dashboards</a:t>
            </a:r>
            <a:r>
              <a:rPr lang="en-US" sz="1600" dirty="0">
                <a:effectLst/>
                <a:latin typeface="Lucida Sans Unicode" panose="020B0602030504020204" pitchFamily="34" charset="0"/>
              </a:rPr>
              <a:t> are collections of tables, charts, maps, and summary statistics that are updated as new data become available. </a:t>
            </a:r>
            <a:r>
              <a:rPr lang="en-US" sz="1600" b="1" dirty="0">
                <a:effectLst/>
                <a:latin typeface="Lucida Sans Unicode" panose="020B0602030504020204" pitchFamily="34" charset="0"/>
              </a:rPr>
              <a:t>Dashboards are used to help management monitor specific aspects of the company’s performance related to their decision-making responsibilities. </a:t>
            </a:r>
            <a:r>
              <a:rPr lang="en-US" sz="1600" dirty="0">
                <a:effectLst/>
                <a:latin typeface="Lucida Sans Unicode" panose="020B0602030504020204" pitchFamily="34" charset="0"/>
              </a:rPr>
              <a:t>For corporate-level managers, daily data dashboards might summarize sales by region, current inventory levels, and other company-wide metrics; front-line managers may view dashboards that contain metrics related to staffing levels, local inventory levels, and short-term sales forecasts.</a:t>
            </a:r>
            <a:endParaRPr lang="en-US" sz="1600" dirty="0">
              <a:effectLst/>
            </a:endParaRPr>
          </a:p>
          <a:p>
            <a:pPr algn="just">
              <a:buFont typeface="Arial" panose="020B0604020202020204" pitchFamily="34" charset="0"/>
              <a:buChar char="•"/>
            </a:pPr>
            <a:r>
              <a:rPr lang="en-US" sz="1600" b="1" dirty="0">
                <a:effectLst/>
                <a:latin typeface="Lucida Sans Unicode" panose="020B0602030504020204" pitchFamily="34" charset="0"/>
              </a:rPr>
              <a:t>Data Mining</a:t>
            </a:r>
            <a:r>
              <a:rPr lang="en-US" sz="1600" dirty="0">
                <a:effectLst/>
                <a:latin typeface="Lucida Sans Unicode" panose="020B0602030504020204" pitchFamily="34" charset="0"/>
              </a:rPr>
              <a:t> is the use of analytical techniques for</a:t>
            </a:r>
            <a:r>
              <a:rPr lang="en-US" sz="1600" b="1" dirty="0">
                <a:effectLst/>
                <a:latin typeface="Lucida Sans Unicode" panose="020B0602030504020204" pitchFamily="34" charset="0"/>
              </a:rPr>
              <a:t> better understanding patterns and relationships that exist in large data sets</a:t>
            </a:r>
            <a:r>
              <a:rPr lang="en-US" sz="1600" dirty="0">
                <a:effectLst/>
                <a:latin typeface="Lucida Sans Unicode" panose="020B0602030504020204" pitchFamily="34" charset="0"/>
              </a:rPr>
              <a:t>.</a:t>
            </a:r>
            <a:r>
              <a:rPr lang="en-US" sz="1600" b="1" dirty="0">
                <a:effectLst/>
                <a:latin typeface="Lucida Sans Unicode" panose="020B0602030504020204" pitchFamily="34" charset="0"/>
              </a:rPr>
              <a:t> For example,</a:t>
            </a:r>
            <a:r>
              <a:rPr lang="en-US" sz="1600" dirty="0">
                <a:effectLst/>
                <a:latin typeface="Lucida Sans Unicode" panose="020B0602030504020204" pitchFamily="34" charset="0"/>
              </a:rPr>
              <a:t> by analyzing text on social network platforms like Twitter, data-mining techniques are used by companies to better understand their customers. By categorizing certain words as positive or negative and keeping track of how often those words appear in tweets, a company like Apple can better understand how its customers are feeling about a product like the Apple Watch</a:t>
            </a:r>
            <a:endParaRPr lang="en-US" sz="1600" dirty="0">
              <a:effectLst/>
            </a:endParaRPr>
          </a:p>
          <a:p>
            <a:endParaRPr lang="es-MX" sz="1600" dirty="0"/>
          </a:p>
        </p:txBody>
      </p:sp>
      <p:pic>
        <p:nvPicPr>
          <p:cNvPr id="2050" name="Picture 2">
            <a:extLst>
              <a:ext uri="{FF2B5EF4-FFF2-40B4-BE49-F238E27FC236}">
                <a16:creationId xmlns:a16="http://schemas.microsoft.com/office/drawing/2014/main" id="{34142DAD-B58A-EBA1-DD95-64C3A1CDDE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6525" y="4002845"/>
            <a:ext cx="4604556" cy="2855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05113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CF38A89-4194-2B24-8D95-16DFC8A7C093}"/>
              </a:ext>
            </a:extLst>
          </p:cNvPr>
          <p:cNvPicPr>
            <a:picLocks noChangeAspect="1"/>
          </p:cNvPicPr>
          <p:nvPr/>
        </p:nvPicPr>
        <p:blipFill>
          <a:blip r:embed="rId2"/>
          <a:srcRect l="19254" t="-1117" r="-363" b="1117"/>
          <a:stretch/>
        </p:blipFill>
        <p:spPr>
          <a:xfrm>
            <a:off x="0" y="1787108"/>
            <a:ext cx="8436740" cy="5070892"/>
          </a:xfrm>
          <a:prstGeom prst="rect">
            <a:avLst/>
          </a:prstGeom>
        </p:spPr>
      </p:pic>
      <p:pic>
        <p:nvPicPr>
          <p:cNvPr id="7" name="Imagen 6">
            <a:extLst>
              <a:ext uri="{FF2B5EF4-FFF2-40B4-BE49-F238E27FC236}">
                <a16:creationId xmlns:a16="http://schemas.microsoft.com/office/drawing/2014/main" id="{C8833EF2-3523-08D8-5F3F-F614CD8D7D2E}"/>
              </a:ext>
            </a:extLst>
          </p:cNvPr>
          <p:cNvPicPr>
            <a:picLocks noChangeAspect="1"/>
          </p:cNvPicPr>
          <p:nvPr/>
        </p:nvPicPr>
        <p:blipFill>
          <a:blip r:embed="rId3"/>
          <a:stretch>
            <a:fillRect/>
          </a:stretch>
        </p:blipFill>
        <p:spPr>
          <a:xfrm>
            <a:off x="2832375" y="163334"/>
            <a:ext cx="5893805" cy="1215762"/>
          </a:xfrm>
          <a:prstGeom prst="rect">
            <a:avLst/>
          </a:prstGeom>
        </p:spPr>
      </p:pic>
      <p:pic>
        <p:nvPicPr>
          <p:cNvPr id="9" name="Imagen 8">
            <a:extLst>
              <a:ext uri="{FF2B5EF4-FFF2-40B4-BE49-F238E27FC236}">
                <a16:creationId xmlns:a16="http://schemas.microsoft.com/office/drawing/2014/main" id="{2604418B-0354-D24E-D790-D060275A1AFC}"/>
              </a:ext>
            </a:extLst>
          </p:cNvPr>
          <p:cNvPicPr>
            <a:picLocks noChangeAspect="1"/>
          </p:cNvPicPr>
          <p:nvPr/>
        </p:nvPicPr>
        <p:blipFill>
          <a:blip r:embed="rId4"/>
          <a:stretch>
            <a:fillRect/>
          </a:stretch>
        </p:blipFill>
        <p:spPr>
          <a:xfrm>
            <a:off x="6935314" y="1611315"/>
            <a:ext cx="5256686" cy="5186596"/>
          </a:xfrm>
          <a:prstGeom prst="rect">
            <a:avLst/>
          </a:prstGeom>
        </p:spPr>
      </p:pic>
    </p:spTree>
    <p:extLst>
      <p:ext uri="{BB962C8B-B14F-4D97-AF65-F5344CB8AC3E}">
        <p14:creationId xmlns:p14="http://schemas.microsoft.com/office/powerpoint/2010/main" val="2729336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518F306-0D82-961C-8012-42C8F3E37A75}"/>
              </a:ext>
            </a:extLst>
          </p:cNvPr>
          <p:cNvPicPr>
            <a:picLocks noChangeAspect="1"/>
          </p:cNvPicPr>
          <p:nvPr/>
        </p:nvPicPr>
        <p:blipFill>
          <a:blip r:embed="rId2"/>
          <a:stretch>
            <a:fillRect/>
          </a:stretch>
        </p:blipFill>
        <p:spPr>
          <a:xfrm>
            <a:off x="1016225" y="427878"/>
            <a:ext cx="6891861" cy="3001121"/>
          </a:xfrm>
          <a:prstGeom prst="rect">
            <a:avLst/>
          </a:prstGeom>
        </p:spPr>
      </p:pic>
      <p:sp>
        <p:nvSpPr>
          <p:cNvPr id="8" name="CuadroTexto 7">
            <a:extLst>
              <a:ext uri="{FF2B5EF4-FFF2-40B4-BE49-F238E27FC236}">
                <a16:creationId xmlns:a16="http://schemas.microsoft.com/office/drawing/2014/main" id="{B813F379-E8CC-3753-E3DE-9D7FFF5D8BED}"/>
              </a:ext>
            </a:extLst>
          </p:cNvPr>
          <p:cNvSpPr txBox="1"/>
          <p:nvPr/>
        </p:nvSpPr>
        <p:spPr>
          <a:xfrm>
            <a:off x="9130552" y="541792"/>
            <a:ext cx="2985247" cy="369332"/>
          </a:xfrm>
          <a:prstGeom prst="rect">
            <a:avLst/>
          </a:prstGeom>
          <a:noFill/>
        </p:spPr>
        <p:txBody>
          <a:bodyPr wrap="square" rtlCol="0">
            <a:spAutoFit/>
          </a:bodyPr>
          <a:lstStyle/>
          <a:p>
            <a:r>
              <a:rPr lang="es-MX">
                <a:solidFill>
                  <a:srgbClr val="FF0000"/>
                </a:solidFill>
              </a:rPr>
              <a:t>HADOOP</a:t>
            </a:r>
            <a:endParaRPr lang="es-MX" dirty="0">
              <a:solidFill>
                <a:srgbClr val="FF0000"/>
              </a:solidFill>
            </a:endParaRPr>
          </a:p>
        </p:txBody>
      </p:sp>
      <p:pic>
        <p:nvPicPr>
          <p:cNvPr id="10" name="Imagen 9">
            <a:extLst>
              <a:ext uri="{FF2B5EF4-FFF2-40B4-BE49-F238E27FC236}">
                <a16:creationId xmlns:a16="http://schemas.microsoft.com/office/drawing/2014/main" id="{F2830B8B-CB43-3355-741C-40CE5859AB03}"/>
              </a:ext>
            </a:extLst>
          </p:cNvPr>
          <p:cNvPicPr>
            <a:picLocks noChangeAspect="1"/>
          </p:cNvPicPr>
          <p:nvPr/>
        </p:nvPicPr>
        <p:blipFill>
          <a:blip r:embed="rId3"/>
          <a:stretch>
            <a:fillRect/>
          </a:stretch>
        </p:blipFill>
        <p:spPr>
          <a:xfrm>
            <a:off x="507103" y="4076393"/>
            <a:ext cx="9152876" cy="2579239"/>
          </a:xfrm>
          <a:prstGeom prst="rect">
            <a:avLst/>
          </a:prstGeom>
        </p:spPr>
      </p:pic>
      <p:pic>
        <p:nvPicPr>
          <p:cNvPr id="11" name="Imagen 10">
            <a:extLst>
              <a:ext uri="{FF2B5EF4-FFF2-40B4-BE49-F238E27FC236}">
                <a16:creationId xmlns:a16="http://schemas.microsoft.com/office/drawing/2014/main" id="{041D896B-037A-8772-1D61-A73994147DC7}"/>
              </a:ext>
            </a:extLst>
          </p:cNvPr>
          <p:cNvPicPr>
            <a:picLocks noChangeAspect="1"/>
          </p:cNvPicPr>
          <p:nvPr/>
        </p:nvPicPr>
        <p:blipFill>
          <a:blip r:embed="rId4"/>
          <a:stretch>
            <a:fillRect/>
          </a:stretch>
        </p:blipFill>
        <p:spPr>
          <a:xfrm>
            <a:off x="8296835" y="1118407"/>
            <a:ext cx="3818964" cy="3388658"/>
          </a:xfrm>
          <a:prstGeom prst="rect">
            <a:avLst/>
          </a:prstGeom>
        </p:spPr>
      </p:pic>
    </p:spTree>
    <p:extLst>
      <p:ext uri="{BB962C8B-B14F-4D97-AF65-F5344CB8AC3E}">
        <p14:creationId xmlns:p14="http://schemas.microsoft.com/office/powerpoint/2010/main" val="27462573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D82ADD4-4BA4-545A-A53E-93D91012843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939039" y="0"/>
            <a:ext cx="8608373" cy="3139939"/>
          </a:xfrm>
          <a:prstGeom prst="rect">
            <a:avLst/>
          </a:prstGeom>
        </p:spPr>
      </p:pic>
      <p:pic>
        <p:nvPicPr>
          <p:cNvPr id="7" name="Imagen 6">
            <a:extLst>
              <a:ext uri="{FF2B5EF4-FFF2-40B4-BE49-F238E27FC236}">
                <a16:creationId xmlns:a16="http://schemas.microsoft.com/office/drawing/2014/main" id="{756BC525-EEFF-2AD3-70A7-6110F9416307}"/>
              </a:ext>
            </a:extLst>
          </p:cNvPr>
          <p:cNvPicPr>
            <a:picLocks noChangeAspect="1"/>
          </p:cNvPicPr>
          <p:nvPr/>
        </p:nvPicPr>
        <p:blipFill>
          <a:blip r:embed="rId4"/>
          <a:stretch>
            <a:fillRect/>
          </a:stretch>
        </p:blipFill>
        <p:spPr>
          <a:xfrm>
            <a:off x="6589059" y="3107570"/>
            <a:ext cx="5602941" cy="3750429"/>
          </a:xfrm>
          <a:prstGeom prst="rect">
            <a:avLst/>
          </a:prstGeom>
        </p:spPr>
      </p:pic>
    </p:spTree>
    <p:extLst>
      <p:ext uri="{BB962C8B-B14F-4D97-AF65-F5344CB8AC3E}">
        <p14:creationId xmlns:p14="http://schemas.microsoft.com/office/powerpoint/2010/main" val="33779290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9E2AB58-92FB-CED3-1ECF-A6C85CD6DCD3}"/>
              </a:ext>
            </a:extLst>
          </p:cNvPr>
          <p:cNvSpPr>
            <a:spLocks noGrp="1"/>
          </p:cNvSpPr>
          <p:nvPr>
            <p:ph idx="1"/>
          </p:nvPr>
        </p:nvSpPr>
        <p:spPr>
          <a:xfrm>
            <a:off x="656216" y="333001"/>
            <a:ext cx="10659110" cy="6390528"/>
          </a:xfrm>
        </p:spPr>
        <p:txBody>
          <a:bodyPr>
            <a:normAutofit fontScale="85000" lnSpcReduction="10000"/>
          </a:bodyPr>
          <a:lstStyle/>
          <a:p>
            <a:r>
              <a:rPr lang="en-US" dirty="0">
                <a:effectLst/>
                <a:latin typeface="Lucida Sans Unicode" panose="020B0602030504020204" pitchFamily="34" charset="0"/>
              </a:rPr>
              <a:t>Whereas Descriptive Statistics are considered a straightforward presentation of facts, </a:t>
            </a:r>
            <a:r>
              <a:rPr lang="en-US" b="1" dirty="0">
                <a:effectLst/>
                <a:latin typeface="Lucida Sans Unicode" panose="020B0602030504020204" pitchFamily="34" charset="0"/>
              </a:rPr>
              <a:t>Predictive Analytics uses statistical modeling to draw conclusions and predict future behavior</a:t>
            </a:r>
            <a:r>
              <a:rPr lang="en-US" dirty="0">
                <a:effectLst/>
                <a:latin typeface="Lucida Sans Unicode" panose="020B0602030504020204" pitchFamily="34" charset="0"/>
              </a:rPr>
              <a:t> based on the assumption that what has happened in the past will continue to happen in the future. Some of the common tools used in descriptive statistics include cluster analysis, association analysis, multiple regression, logistic regression, decision tree methods, neural networks, and text mining.</a:t>
            </a:r>
            <a:r>
              <a:rPr lang="en-US" b="1" dirty="0">
                <a:effectLst/>
                <a:latin typeface="Lucida Sans Unicode" panose="020B0602030504020204" pitchFamily="34" charset="0"/>
              </a:rPr>
              <a:t> Forecasting tools, such as time series and causal relationships, are also classified as Predictive Analytics.</a:t>
            </a:r>
          </a:p>
          <a:p>
            <a:pPr algn="just">
              <a:buNone/>
            </a:pPr>
            <a:r>
              <a:rPr lang="en-US" b="1" dirty="0">
                <a:effectLst/>
                <a:latin typeface="Lucida Sans Unicode" panose="020B0602030504020204" pitchFamily="34" charset="0"/>
              </a:rPr>
              <a:t>The Role of Predictive Model</a:t>
            </a:r>
            <a:endParaRPr lang="en-US" b="1" dirty="0">
              <a:effectLst/>
            </a:endParaRPr>
          </a:p>
          <a:p>
            <a:pPr algn="just">
              <a:buNone/>
            </a:pPr>
            <a:r>
              <a:rPr lang="en-US" dirty="0">
                <a:effectLst/>
                <a:latin typeface="Lucida Sans Unicode" panose="020B0602030504020204" pitchFamily="34" charset="0"/>
              </a:rPr>
              <a:t>Predictive Models help to identify which customers are most likely to purchase a product or service. </a:t>
            </a:r>
            <a:r>
              <a:rPr lang="en-US" b="1" dirty="0">
                <a:effectLst/>
                <a:latin typeface="Lucida Sans Unicode" panose="020B0602030504020204" pitchFamily="34" charset="0"/>
              </a:rPr>
              <a:t>There are three main steps in this example,</a:t>
            </a:r>
            <a:r>
              <a:rPr lang="en-US" dirty="0">
                <a:effectLst/>
                <a:latin typeface="Lucida Sans Unicode" panose="020B0602030504020204" pitchFamily="34" charset="0"/>
              </a:rPr>
              <a:t> which are described in turn below.</a:t>
            </a:r>
            <a:endParaRPr lang="en-US" dirty="0">
              <a:effectLst/>
            </a:endParaRPr>
          </a:p>
          <a:p>
            <a:pPr algn="just">
              <a:buFont typeface="Arial" panose="020B0604020202020204" pitchFamily="34" charset="0"/>
              <a:buChar char="•"/>
            </a:pPr>
            <a:r>
              <a:rPr lang="en-US" b="1" dirty="0">
                <a:effectLst/>
                <a:latin typeface="Lucida Sans Unicode" panose="020B0602030504020204" pitchFamily="34" charset="0"/>
              </a:rPr>
              <a:t>Step 1:</a:t>
            </a:r>
            <a:r>
              <a:rPr lang="en-US" dirty="0">
                <a:effectLst/>
                <a:latin typeface="Lucida Sans Unicode" panose="020B0602030504020204" pitchFamily="34" charset="0"/>
              </a:rPr>
              <a:t> Suppose that the</a:t>
            </a:r>
            <a:r>
              <a:rPr lang="en-US" b="1" dirty="0">
                <a:effectLst/>
                <a:latin typeface="Lucida Sans Unicode" panose="020B0602030504020204" pitchFamily="34" charset="0"/>
              </a:rPr>
              <a:t> company has carried out a marketing trial</a:t>
            </a:r>
            <a:r>
              <a:rPr lang="en-US" dirty="0">
                <a:effectLst/>
                <a:latin typeface="Lucida Sans Unicode" panose="020B0602030504020204" pitchFamily="34" charset="0"/>
              </a:rPr>
              <a:t> on a sample of its customers. For this group of people,</a:t>
            </a:r>
            <a:r>
              <a:rPr lang="en-US" b="1" dirty="0">
                <a:effectLst/>
                <a:latin typeface="Lucida Sans Unicode" panose="020B0602030504020204" pitchFamily="34" charset="0"/>
              </a:rPr>
              <a:t> the company knows whether each customer was a purchaser (P) or a non-purchaser (N).</a:t>
            </a:r>
            <a:r>
              <a:rPr lang="en-US" dirty="0">
                <a:effectLst/>
                <a:latin typeface="Lucida Sans Unicode" panose="020B0602030504020204" pitchFamily="34" charset="0"/>
              </a:rPr>
              <a:t> In addition, a number of attributes are known for every customer, their length of the relationship, previous transaction history, the usual method of payment, and so on. These are the available predictor variables.</a:t>
            </a:r>
            <a:endParaRPr lang="en-US" dirty="0">
              <a:effectLst/>
            </a:endParaRPr>
          </a:p>
          <a:p>
            <a:pPr algn="just">
              <a:buFont typeface="Arial" panose="020B0604020202020204" pitchFamily="34" charset="0"/>
              <a:buChar char="•"/>
            </a:pPr>
            <a:r>
              <a:rPr lang="en-US" b="1" dirty="0">
                <a:effectLst/>
                <a:latin typeface="Lucida Sans Unicode" panose="020B0602030504020204" pitchFamily="34" charset="0"/>
              </a:rPr>
              <a:t>Step 2</a:t>
            </a:r>
            <a:r>
              <a:rPr lang="en-US" dirty="0">
                <a:effectLst/>
                <a:latin typeface="Lucida Sans Unicode" panose="020B0602030504020204" pitchFamily="34" charset="0"/>
              </a:rPr>
              <a:t>: These</a:t>
            </a:r>
            <a:r>
              <a:rPr lang="en-US" b="1" dirty="0">
                <a:effectLst/>
                <a:latin typeface="Lucida Sans Unicode" panose="020B0602030504020204" pitchFamily="34" charset="0"/>
              </a:rPr>
              <a:t> pieces of information are examined by your analyst to produce a scorecard</a:t>
            </a:r>
            <a:r>
              <a:rPr lang="en-US" dirty="0">
                <a:effectLst/>
                <a:latin typeface="Lucida Sans Unicode" panose="020B0602030504020204" pitchFamily="34" charset="0"/>
              </a:rPr>
              <a:t> or scoring formula; the scorecard weights and combines the most useful variables to calculate a model score for each customer, such that </a:t>
            </a:r>
            <a:r>
              <a:rPr lang="en-US" b="1" dirty="0">
                <a:effectLst/>
                <a:latin typeface="Lucida Sans Unicode" panose="020B0602030504020204" pitchFamily="34" charset="0"/>
              </a:rPr>
              <a:t>purchasers are assigned high scores and non-purchasers receive low scores.</a:t>
            </a:r>
            <a:endParaRPr lang="en-US" dirty="0">
              <a:effectLst/>
            </a:endParaRPr>
          </a:p>
          <a:p>
            <a:pPr algn="just">
              <a:buFont typeface="Arial" panose="020B0604020202020204" pitchFamily="34" charset="0"/>
              <a:buChar char="•"/>
            </a:pPr>
            <a:r>
              <a:rPr lang="en-US" b="1" dirty="0">
                <a:effectLst/>
                <a:latin typeface="Lucida Sans Unicode" panose="020B0602030504020204" pitchFamily="34" charset="0"/>
              </a:rPr>
              <a:t>Step 3: </a:t>
            </a:r>
            <a:r>
              <a:rPr lang="en-US" dirty="0">
                <a:effectLst/>
                <a:latin typeface="Lucida Sans Unicode" panose="020B0602030504020204" pitchFamily="34" charset="0"/>
              </a:rPr>
              <a:t>The </a:t>
            </a:r>
            <a:r>
              <a:rPr lang="en-US" b="1" dirty="0">
                <a:effectLst/>
                <a:latin typeface="Lucida Sans Unicode" panose="020B0602030504020204" pitchFamily="34" charset="0"/>
              </a:rPr>
              <a:t>list of customers is sorted from highest down to lowest model scores</a:t>
            </a:r>
            <a:r>
              <a:rPr lang="en-US" dirty="0">
                <a:effectLst/>
                <a:latin typeface="Lucida Sans Unicode" panose="020B0602030504020204" pitchFamily="34" charset="0"/>
              </a:rPr>
              <a:t>, and is typically </a:t>
            </a:r>
            <a:r>
              <a:rPr lang="en-US" b="1" dirty="0">
                <a:effectLst/>
                <a:latin typeface="Lucida Sans Unicode" panose="020B0602030504020204" pitchFamily="34" charset="0"/>
              </a:rPr>
              <a:t>divided into 10 score bands based on this ranking</a:t>
            </a:r>
            <a:r>
              <a:rPr lang="en-US" dirty="0">
                <a:effectLst/>
                <a:latin typeface="Lucida Sans Unicode" panose="020B0602030504020204" pitchFamily="34" charset="0"/>
              </a:rPr>
              <a:t>. Your analyst then looks at </a:t>
            </a:r>
            <a:r>
              <a:rPr lang="en-US" b="1" dirty="0">
                <a:effectLst/>
                <a:latin typeface="Lucida Sans Unicode" panose="020B0602030504020204" pitchFamily="34" charset="0"/>
              </a:rPr>
              <a:t>band 1 (highest scores)</a:t>
            </a:r>
            <a:r>
              <a:rPr lang="en-US" dirty="0">
                <a:effectLst/>
                <a:latin typeface="Lucida Sans Unicode" panose="020B0602030504020204" pitchFamily="34" charset="0"/>
              </a:rPr>
              <a:t> and finds that it contains a high number of purchasers. Not everyone has purchased, but the purchase rate is perhaps three or four times the overall average. </a:t>
            </a:r>
            <a:r>
              <a:rPr lang="en-US" b="1" dirty="0">
                <a:effectLst/>
                <a:latin typeface="Lucida Sans Unicode" panose="020B0602030504020204" pitchFamily="34" charset="0"/>
              </a:rPr>
              <a:t>In-band 2,</a:t>
            </a:r>
            <a:r>
              <a:rPr lang="en-US" dirty="0">
                <a:effectLst/>
                <a:latin typeface="Lucida Sans Unicode" panose="020B0602030504020204" pitchFamily="34" charset="0"/>
              </a:rPr>
              <a:t> the purchase rate is also well</a:t>
            </a:r>
            <a:r>
              <a:rPr lang="en-US" b="1" dirty="0">
                <a:effectLst/>
                <a:latin typeface="Lucida Sans Unicode" panose="020B0602030504020204" pitchFamily="34" charset="0"/>
              </a:rPr>
              <a:t> above average,</a:t>
            </a:r>
            <a:r>
              <a:rPr lang="en-US" dirty="0">
                <a:effectLst/>
                <a:latin typeface="Lucida Sans Unicode" panose="020B0602030504020204" pitchFamily="34" charset="0"/>
              </a:rPr>
              <a:t> but not quite as high as for band 1. Similarly, the purchase rate continues to decrease in subsequent bands -</a:t>
            </a:r>
            <a:r>
              <a:rPr lang="en-US" b="1" dirty="0">
                <a:effectLst/>
                <a:latin typeface="Lucida Sans Unicode" panose="020B0602030504020204" pitchFamily="34" charset="0"/>
              </a:rPr>
              <a:t> by band 10, the rate is very low;</a:t>
            </a:r>
            <a:r>
              <a:rPr lang="en-US" dirty="0">
                <a:effectLst/>
                <a:latin typeface="Lucida Sans Unicode" panose="020B0602030504020204" pitchFamily="34" charset="0"/>
              </a:rPr>
              <a:t> however, band 10 still contains a small number 0f people who made a purchase for some unknown reason.</a:t>
            </a:r>
            <a:endParaRPr lang="en-US" dirty="0">
              <a:effectLst/>
            </a:endParaRPr>
          </a:p>
          <a:p>
            <a:pPr marL="0" indent="0">
              <a:buNone/>
            </a:pPr>
            <a:endParaRPr lang="es-MX" dirty="0"/>
          </a:p>
        </p:txBody>
      </p:sp>
    </p:spTree>
    <p:extLst>
      <p:ext uri="{BB962C8B-B14F-4D97-AF65-F5344CB8AC3E}">
        <p14:creationId xmlns:p14="http://schemas.microsoft.com/office/powerpoint/2010/main" val="3415968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CDE1466-66D5-9BAD-E80D-94C024F48FDA}"/>
              </a:ext>
            </a:extLst>
          </p:cNvPr>
          <p:cNvPicPr>
            <a:picLocks noChangeAspect="1"/>
          </p:cNvPicPr>
          <p:nvPr/>
        </p:nvPicPr>
        <p:blipFill>
          <a:blip r:embed="rId2"/>
          <a:stretch>
            <a:fillRect/>
          </a:stretch>
        </p:blipFill>
        <p:spPr>
          <a:xfrm>
            <a:off x="1231475" y="126565"/>
            <a:ext cx="4753638" cy="876422"/>
          </a:xfrm>
          <a:prstGeom prst="rect">
            <a:avLst/>
          </a:prstGeom>
        </p:spPr>
      </p:pic>
      <p:pic>
        <p:nvPicPr>
          <p:cNvPr id="7" name="Imagen 6">
            <a:extLst>
              <a:ext uri="{FF2B5EF4-FFF2-40B4-BE49-F238E27FC236}">
                <a16:creationId xmlns:a16="http://schemas.microsoft.com/office/drawing/2014/main" id="{98A9E831-9BAE-1D93-27C9-433FFB3D1A39}"/>
              </a:ext>
            </a:extLst>
          </p:cNvPr>
          <p:cNvPicPr>
            <a:picLocks noChangeAspect="1"/>
          </p:cNvPicPr>
          <p:nvPr/>
        </p:nvPicPr>
        <p:blipFill>
          <a:blip r:embed="rId3"/>
          <a:stretch>
            <a:fillRect/>
          </a:stretch>
        </p:blipFill>
        <p:spPr>
          <a:xfrm>
            <a:off x="0" y="1492624"/>
            <a:ext cx="8422965" cy="4879593"/>
          </a:xfrm>
          <a:prstGeom prst="rect">
            <a:avLst/>
          </a:prstGeom>
        </p:spPr>
      </p:pic>
    </p:spTree>
    <p:extLst>
      <p:ext uri="{BB962C8B-B14F-4D97-AF65-F5344CB8AC3E}">
        <p14:creationId xmlns:p14="http://schemas.microsoft.com/office/powerpoint/2010/main" val="34626930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891C391-437D-D4C2-D900-C5FB4EB87139}"/>
              </a:ext>
            </a:extLst>
          </p:cNvPr>
          <p:cNvPicPr>
            <a:picLocks noChangeAspect="1"/>
          </p:cNvPicPr>
          <p:nvPr/>
        </p:nvPicPr>
        <p:blipFill>
          <a:blip r:embed="rId2"/>
          <a:stretch>
            <a:fillRect/>
          </a:stretch>
        </p:blipFill>
        <p:spPr>
          <a:xfrm>
            <a:off x="1252024" y="323556"/>
            <a:ext cx="8918917" cy="6081080"/>
          </a:xfrm>
          <a:prstGeom prst="rect">
            <a:avLst/>
          </a:prstGeom>
        </p:spPr>
      </p:pic>
    </p:spTree>
    <p:extLst>
      <p:ext uri="{BB962C8B-B14F-4D97-AF65-F5344CB8AC3E}">
        <p14:creationId xmlns:p14="http://schemas.microsoft.com/office/powerpoint/2010/main" val="4547381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E7E40F6-1568-323A-C428-0910092CDBF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0" y="348362"/>
            <a:ext cx="12132166" cy="6122776"/>
          </a:xfrm>
          <a:prstGeom prst="rect">
            <a:avLst/>
          </a:prstGeom>
        </p:spPr>
      </p:pic>
    </p:spTree>
    <p:extLst>
      <p:ext uri="{BB962C8B-B14F-4D97-AF65-F5344CB8AC3E}">
        <p14:creationId xmlns:p14="http://schemas.microsoft.com/office/powerpoint/2010/main" val="9179689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2FC6599-F894-9AF0-875A-DAD39E3EA545}"/>
              </a:ext>
            </a:extLst>
          </p:cNvPr>
          <p:cNvSpPr>
            <a:spLocks noGrp="1"/>
          </p:cNvSpPr>
          <p:nvPr>
            <p:ph idx="1"/>
          </p:nvPr>
        </p:nvSpPr>
        <p:spPr>
          <a:xfrm>
            <a:off x="313006" y="297351"/>
            <a:ext cx="11503856" cy="6263298"/>
          </a:xfrm>
        </p:spPr>
        <p:txBody>
          <a:bodyPr/>
          <a:lstStyle/>
          <a:p>
            <a:pPr algn="just">
              <a:buNone/>
            </a:pPr>
            <a:r>
              <a:rPr lang="en-US" b="1" u="sng" dirty="0">
                <a:effectLst/>
                <a:latin typeface="Lucida Sans Unicode" panose="020B0602030504020204" pitchFamily="34" charset="0"/>
              </a:rPr>
              <a:t>PRESCRIPTIVE  ANALYTICS</a:t>
            </a:r>
            <a:endParaRPr lang="en-US" b="1" dirty="0">
              <a:effectLst/>
            </a:endParaRPr>
          </a:p>
          <a:p>
            <a:pPr algn="just"/>
            <a:r>
              <a:rPr lang="en-US" dirty="0">
                <a:effectLst/>
                <a:latin typeface="Lucida Sans Unicode" panose="020B0602030504020204" pitchFamily="34" charset="0"/>
              </a:rPr>
              <a:t>Some of the most common models used in</a:t>
            </a:r>
            <a:r>
              <a:rPr lang="en-US" b="1" dirty="0">
                <a:effectLst/>
                <a:latin typeface="Lucida Sans Unicode" panose="020B0602030504020204" pitchFamily="34" charset="0"/>
              </a:rPr>
              <a:t> Prescriptive Statistics </a:t>
            </a:r>
            <a:r>
              <a:rPr lang="en-US" dirty="0">
                <a:effectLst/>
                <a:latin typeface="Lucida Sans Unicode" panose="020B0602030504020204" pitchFamily="34" charset="0"/>
              </a:rPr>
              <a:t>include linear programing, sensitivity analysis, integer programing, goals programing, nonlinear programing, and simulation modeling. </a:t>
            </a:r>
          </a:p>
          <a:p>
            <a:pPr marL="0" indent="0" algn="just">
              <a:buNone/>
            </a:pPr>
            <a:endParaRPr lang="en-US" dirty="0">
              <a:effectLst/>
            </a:endParaRPr>
          </a:p>
          <a:p>
            <a:pPr algn="just">
              <a:buNone/>
            </a:pPr>
            <a:r>
              <a:rPr lang="en-US" b="1" dirty="0">
                <a:effectLst/>
                <a:latin typeface="Lucida Sans Unicode" panose="020B0602030504020204" pitchFamily="34" charset="0"/>
              </a:rPr>
              <a:t>Practitioners use Prescriptive Analytics to make decisions based on data. For example</a:t>
            </a:r>
            <a:r>
              <a:rPr lang="en-US" dirty="0">
                <a:effectLst/>
                <a:latin typeface="Lucida Sans Unicode" panose="020B0602030504020204" pitchFamily="34" charset="0"/>
              </a:rPr>
              <a:t>, the Prescriptive tools allow for ticket price offerings to change every hour. Fandango has learned when the most desirable movie times are by sifting through millions and millions of show times instantaneously. This information is then used to set an optimal price at any given time, based on the supply of show times and the demand for movie tickets, thus maximizing profits.</a:t>
            </a:r>
            <a:endParaRPr lang="en-US" dirty="0">
              <a:effectLst/>
            </a:endParaRPr>
          </a:p>
          <a:p>
            <a:pPr algn="just"/>
            <a:r>
              <a:rPr lang="en-US" b="1" dirty="0">
                <a:effectLst/>
                <a:latin typeface="Lucida Sans Unicode" panose="020B0602030504020204" pitchFamily="34" charset="0"/>
              </a:rPr>
              <a:t>Prescriptive Analytics</a:t>
            </a:r>
            <a:r>
              <a:rPr lang="en-US" dirty="0">
                <a:effectLst/>
                <a:latin typeface="Lucida Sans Unicode" panose="020B0602030504020204" pitchFamily="34" charset="0"/>
              </a:rPr>
              <a:t> can help the movie industry to ensure that their pricing structures are optimally set to contribute to bottom-line results. Similarly,</a:t>
            </a:r>
            <a:r>
              <a:rPr lang="en-US" b="1" dirty="0">
                <a:effectLst/>
                <a:latin typeface="Lucida Sans Unicode" panose="020B0602030504020204" pitchFamily="34" charset="0"/>
              </a:rPr>
              <a:t> Prescriptive Analytics </a:t>
            </a:r>
            <a:r>
              <a:rPr lang="en-US" dirty="0">
                <a:effectLst/>
                <a:latin typeface="Lucida Sans Unicode" panose="020B0602030504020204" pitchFamily="34" charset="0"/>
              </a:rPr>
              <a:t>can help airline industries maximize their revenues by making sure that the highest prices are charged during the highest times of demand as well as by lowering the prices when the demand is low. </a:t>
            </a:r>
            <a:r>
              <a:rPr lang="en-US" b="1" dirty="0">
                <a:effectLst/>
                <a:latin typeface="Lucida Sans Unicode" panose="020B0602030504020204" pitchFamily="34" charset="0"/>
              </a:rPr>
              <a:t>The combination of Big Data with Prescriptive tools allows the airlines to adopt pricing policies </a:t>
            </a:r>
            <a:r>
              <a:rPr lang="en-US" dirty="0">
                <a:effectLst/>
                <a:latin typeface="Lucida Sans Unicode" panose="020B0602030504020204" pitchFamily="34" charset="0"/>
              </a:rPr>
              <a:t>that go beyond traditional peak, off-peak, or shoulder seasons. Changes are dynamic and in real-time: they can be implemented within the days of the week or even the hours of the day. </a:t>
            </a:r>
            <a:r>
              <a:rPr lang="en-US" b="1" dirty="0">
                <a:effectLst/>
                <a:latin typeface="Lucida Sans Unicode" panose="020B0602030504020204" pitchFamily="34" charset="0"/>
              </a:rPr>
              <a:t>Prescriptive Analytics is the engine of today’s real-time business intelligence.</a:t>
            </a:r>
            <a:endParaRPr lang="en-US" dirty="0">
              <a:effectLst/>
            </a:endParaRPr>
          </a:p>
          <a:p>
            <a:endParaRPr lang="es-MX" dirty="0"/>
          </a:p>
        </p:txBody>
      </p:sp>
    </p:spTree>
    <p:extLst>
      <p:ext uri="{BB962C8B-B14F-4D97-AF65-F5344CB8AC3E}">
        <p14:creationId xmlns:p14="http://schemas.microsoft.com/office/powerpoint/2010/main" val="28563266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9452738-A0FE-4621-B916-99143F65B4BE}"/>
              </a:ext>
            </a:extLst>
          </p:cNvPr>
          <p:cNvSpPr>
            <a:spLocks noGrp="1"/>
          </p:cNvSpPr>
          <p:nvPr>
            <p:ph idx="1"/>
          </p:nvPr>
        </p:nvSpPr>
        <p:spPr>
          <a:xfrm>
            <a:off x="1318238" y="510053"/>
            <a:ext cx="7352796" cy="719657"/>
          </a:xfrm>
        </p:spPr>
        <p:txBody>
          <a:bodyPr/>
          <a:lstStyle/>
          <a:p>
            <a:pPr marL="0" indent="0">
              <a:buNone/>
            </a:pPr>
            <a:r>
              <a:rPr lang="en-US" b="1" dirty="0">
                <a:effectLst/>
                <a:latin typeface="Lucida Sans Unicode" panose="020B0602030504020204" pitchFamily="34" charset="0"/>
              </a:rPr>
              <a:t>Benefits of Prescriptive Analytics to your Business</a:t>
            </a:r>
            <a:endParaRPr lang="es-MX" dirty="0"/>
          </a:p>
        </p:txBody>
      </p:sp>
      <p:pic>
        <p:nvPicPr>
          <p:cNvPr id="1028" name="Picture 4">
            <a:extLst>
              <a:ext uri="{FF2B5EF4-FFF2-40B4-BE49-F238E27FC236}">
                <a16:creationId xmlns:a16="http://schemas.microsoft.com/office/drawing/2014/main" id="{9786B5A8-BFF3-0847-B683-29309B3F5B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8179" y="1386413"/>
            <a:ext cx="8831317" cy="5359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53012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60A9BBC-0C81-73C6-F853-F88A8E2FD1C1}"/>
              </a:ext>
            </a:extLst>
          </p:cNvPr>
          <p:cNvSpPr>
            <a:spLocks noGrp="1"/>
          </p:cNvSpPr>
          <p:nvPr>
            <p:ph idx="1"/>
          </p:nvPr>
        </p:nvSpPr>
        <p:spPr>
          <a:xfrm>
            <a:off x="889781" y="658006"/>
            <a:ext cx="10659110" cy="5841267"/>
          </a:xfrm>
        </p:spPr>
        <p:txBody>
          <a:bodyPr>
            <a:normAutofit lnSpcReduction="10000"/>
          </a:bodyPr>
          <a:lstStyle/>
          <a:p>
            <a:r>
              <a:rPr lang="en-US" dirty="0"/>
              <a:t>Prescriptive analytics is a type of analytics that uses data to recommend specific actions that can be taken to improve future outcomes. It answers the question of "What should we do?" For example, a business might use prescriptive analytics to design a pricing strategy for air tickets based on previous purchasing data. The analytics would identify the prices that are most likely to maximize revenue, while also ensuring that the business is not pricing itself out of the market.</a:t>
            </a:r>
          </a:p>
          <a:p>
            <a:r>
              <a:rPr lang="en-US" dirty="0">
                <a:effectLst/>
              </a:rPr>
              <a:t>Both regression analysis and simulation are the main tools that are used for predictive data analysis. Regression analysis is a statistical method that is used to predict the value of a dependent variable based on the values of one or more independent variables. Simulation is a technique that is used to create a model of a real-world system and then run experiments on the model to see how the system would behave under different conditions.</a:t>
            </a:r>
          </a:p>
          <a:p>
            <a:r>
              <a:rPr lang="en-US" dirty="0"/>
              <a:t>Prescriptive analytics drives real-time business operations in the present day. It not only analyzes historical data and predicts future outcomes but also provides actionable recommendations, enabling businesses to make informed decisions on the spot, gain a competitive edge, and optimize their operations for maximum efficiency.</a:t>
            </a:r>
          </a:p>
          <a:p>
            <a:r>
              <a:rPr lang="en-US" dirty="0">
                <a:effectLst/>
              </a:rPr>
              <a:t>The different sources of information that can be used for descriptive analytics include dashboards, scorecards, business reports, transactional data, operational data, social media data, and sensor data. These data sources can be used to provide valuable insights into an organization's performance.</a:t>
            </a:r>
          </a:p>
          <a:p>
            <a:r>
              <a:rPr lang="en-US" dirty="0"/>
              <a:t>Linear programming is a mathematical optimization technique that can be used to find the best solution to a problem with a set of constraints. </a:t>
            </a:r>
            <a:r>
              <a:rPr lang="en-US"/>
              <a:t>This can be useful in prescriptive analytics, as it can help to find the best course of action to take given a set of business objectives.</a:t>
            </a:r>
            <a:endParaRPr lang="es-MX" dirty="0"/>
          </a:p>
        </p:txBody>
      </p:sp>
    </p:spTree>
    <p:extLst>
      <p:ext uri="{BB962C8B-B14F-4D97-AF65-F5344CB8AC3E}">
        <p14:creationId xmlns:p14="http://schemas.microsoft.com/office/powerpoint/2010/main" val="32346267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8C91FC-515F-3778-5C4D-98188B21259F}"/>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4A3FEC6D-F42A-6690-96BC-637D50113733}"/>
              </a:ext>
            </a:extLst>
          </p:cNvPr>
          <p:cNvSpPr>
            <a:spLocks noGrp="1"/>
          </p:cNvSpPr>
          <p:nvPr>
            <p:ph idx="1"/>
          </p:nvPr>
        </p:nvSpPr>
        <p:spPr/>
        <p:txBody>
          <a:bodyPr/>
          <a:lstStyle/>
          <a:p>
            <a:endParaRPr lang="es-MX"/>
          </a:p>
        </p:txBody>
      </p:sp>
    </p:spTree>
    <p:extLst>
      <p:ext uri="{BB962C8B-B14F-4D97-AF65-F5344CB8AC3E}">
        <p14:creationId xmlns:p14="http://schemas.microsoft.com/office/powerpoint/2010/main" val="11757000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96A0F62-5008-C915-0CD2-8CC10F3C2676}"/>
              </a:ext>
            </a:extLst>
          </p:cNvPr>
          <p:cNvPicPr>
            <a:picLocks noChangeAspect="1"/>
          </p:cNvPicPr>
          <p:nvPr/>
        </p:nvPicPr>
        <p:blipFill>
          <a:blip r:embed="rId2"/>
          <a:stretch>
            <a:fillRect/>
          </a:stretch>
        </p:blipFill>
        <p:spPr>
          <a:xfrm>
            <a:off x="-91352" y="1433233"/>
            <a:ext cx="6668431" cy="1933845"/>
          </a:xfrm>
          <a:prstGeom prst="rect">
            <a:avLst/>
          </a:prstGeom>
        </p:spPr>
      </p:pic>
      <p:pic>
        <p:nvPicPr>
          <p:cNvPr id="7" name="Imagen 6">
            <a:extLst>
              <a:ext uri="{FF2B5EF4-FFF2-40B4-BE49-F238E27FC236}">
                <a16:creationId xmlns:a16="http://schemas.microsoft.com/office/drawing/2014/main" id="{99D4220D-84CB-6D91-E327-111D5766AC2C}"/>
              </a:ext>
            </a:extLst>
          </p:cNvPr>
          <p:cNvPicPr>
            <a:picLocks noChangeAspect="1"/>
          </p:cNvPicPr>
          <p:nvPr/>
        </p:nvPicPr>
        <p:blipFill>
          <a:blip r:embed="rId3"/>
          <a:stretch>
            <a:fillRect/>
          </a:stretch>
        </p:blipFill>
        <p:spPr>
          <a:xfrm>
            <a:off x="3542667" y="87010"/>
            <a:ext cx="5706271" cy="1028844"/>
          </a:xfrm>
          <a:prstGeom prst="rect">
            <a:avLst/>
          </a:prstGeom>
        </p:spPr>
      </p:pic>
      <p:pic>
        <p:nvPicPr>
          <p:cNvPr id="9" name="Imagen 8">
            <a:extLst>
              <a:ext uri="{FF2B5EF4-FFF2-40B4-BE49-F238E27FC236}">
                <a16:creationId xmlns:a16="http://schemas.microsoft.com/office/drawing/2014/main" id="{B626BC82-CCE6-A087-F813-6C3A12C11514}"/>
              </a:ext>
            </a:extLst>
          </p:cNvPr>
          <p:cNvPicPr>
            <a:picLocks noChangeAspect="1"/>
          </p:cNvPicPr>
          <p:nvPr/>
        </p:nvPicPr>
        <p:blipFill>
          <a:blip r:embed="rId4"/>
          <a:stretch>
            <a:fillRect/>
          </a:stretch>
        </p:blipFill>
        <p:spPr>
          <a:xfrm>
            <a:off x="5021705" y="3096836"/>
            <a:ext cx="7170295" cy="3761163"/>
          </a:xfrm>
          <a:prstGeom prst="rect">
            <a:avLst/>
          </a:prstGeom>
        </p:spPr>
      </p:pic>
    </p:spTree>
    <p:extLst>
      <p:ext uri="{BB962C8B-B14F-4D97-AF65-F5344CB8AC3E}">
        <p14:creationId xmlns:p14="http://schemas.microsoft.com/office/powerpoint/2010/main" val="2070312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611A3F5-41AF-7AD6-ECC4-223392684767}"/>
              </a:ext>
            </a:extLst>
          </p:cNvPr>
          <p:cNvSpPr>
            <a:spLocks noGrp="1"/>
          </p:cNvSpPr>
          <p:nvPr>
            <p:ph idx="1"/>
          </p:nvPr>
        </p:nvSpPr>
        <p:spPr>
          <a:xfrm>
            <a:off x="109076" y="682625"/>
            <a:ext cx="6766560" cy="5960222"/>
          </a:xfrm>
        </p:spPr>
        <p:txBody>
          <a:bodyPr/>
          <a:lstStyle/>
          <a:p>
            <a:pPr algn="just">
              <a:buNone/>
            </a:pPr>
            <a:r>
              <a:rPr lang="en-US" b="1" dirty="0">
                <a:effectLst/>
                <a:latin typeface="Lucida Sans Unicode" panose="020B0602030504020204" pitchFamily="34" charset="0"/>
              </a:rPr>
              <a:t>Define Database</a:t>
            </a:r>
            <a:endParaRPr lang="en-US" b="1" dirty="0">
              <a:effectLst/>
            </a:endParaRPr>
          </a:p>
          <a:p>
            <a:pPr algn="just">
              <a:buNone/>
            </a:pPr>
            <a:r>
              <a:rPr lang="en-US" dirty="0">
                <a:effectLst/>
                <a:latin typeface="Lucida Sans Unicode" panose="020B0602030504020204" pitchFamily="34" charset="0"/>
              </a:rPr>
              <a:t>A</a:t>
            </a:r>
            <a:r>
              <a:rPr lang="en-US" b="1" dirty="0">
                <a:effectLst/>
                <a:latin typeface="Lucida Sans Unicode" panose="020B0602030504020204" pitchFamily="34" charset="0"/>
              </a:rPr>
              <a:t> Database</a:t>
            </a:r>
            <a:r>
              <a:rPr lang="en-US" dirty="0">
                <a:effectLst/>
                <a:latin typeface="Lucida Sans Unicode" panose="020B0602030504020204" pitchFamily="34" charset="0"/>
              </a:rPr>
              <a:t> is an organized, machine-readable collection symbol, to be interpreted as a true account of some enterprise. A database is machine-updatable too, and so must also be a collection of variables. A database is typically available to a community of users, with possibly varying requirements.</a:t>
            </a:r>
            <a:endParaRPr lang="en-US" dirty="0">
              <a:effectLst/>
            </a:endParaRPr>
          </a:p>
          <a:p>
            <a:pPr algn="just">
              <a:buNone/>
            </a:pPr>
            <a:r>
              <a:rPr lang="en-US" b="1" dirty="0">
                <a:effectLst/>
                <a:latin typeface="Lucida Sans Unicode" panose="020B0602030504020204" pitchFamily="34" charset="0"/>
              </a:rPr>
              <a:t>Business Intelligence Defined</a:t>
            </a:r>
            <a:endParaRPr lang="en-US" b="1" dirty="0">
              <a:effectLst/>
            </a:endParaRPr>
          </a:p>
          <a:p>
            <a:pPr algn="just">
              <a:buNone/>
            </a:pPr>
            <a:r>
              <a:rPr lang="en-US" b="1" dirty="0">
                <a:effectLst/>
                <a:latin typeface="Lucida Sans Unicode" panose="020B0602030504020204" pitchFamily="34" charset="0"/>
              </a:rPr>
              <a:t>The </a:t>
            </a:r>
            <a:r>
              <a:rPr lang="en-US" b="1" dirty="0">
                <a:effectLst/>
                <a:latin typeface="Lucida Sans Unicode" panose="020B0602030504020204" pitchFamily="34" charset="0"/>
                <a:hlinkClick r:id="rId2"/>
              </a:rPr>
              <a:t>Data Warehousing Institute</a:t>
            </a:r>
            <a:r>
              <a:rPr lang="en-US" b="1" dirty="0">
                <a:effectLst/>
                <a:latin typeface="Lucida Sans Unicode" panose="020B0602030504020204" pitchFamily="34" charset="0"/>
              </a:rPr>
              <a:t>, a provider of education and training in the data warehouse and BI industry defines Business Intelligence as:</a:t>
            </a:r>
            <a:endParaRPr lang="en-US" dirty="0">
              <a:effectLst/>
            </a:endParaRPr>
          </a:p>
          <a:p>
            <a:pPr algn="just"/>
            <a:r>
              <a:rPr lang="en-US" dirty="0">
                <a:effectLst/>
                <a:latin typeface="Lucida Sans Unicode" panose="020B0602030504020204" pitchFamily="34" charset="0"/>
              </a:rPr>
              <a:t>“The processes, technologies, and tools needed to turn data into information, information into knowledge, and knowledge into plans that drive profitable business action. Business intelligence encompasses data warehousing, business analytic tools, and content\knowledge management.”</a:t>
            </a:r>
            <a:endParaRPr lang="en-US" dirty="0">
              <a:effectLst/>
            </a:endParaRPr>
          </a:p>
          <a:p>
            <a:endParaRPr lang="es-MX" dirty="0"/>
          </a:p>
        </p:txBody>
      </p:sp>
      <p:pic>
        <p:nvPicPr>
          <p:cNvPr id="1026" name="Picture 2">
            <a:extLst>
              <a:ext uri="{FF2B5EF4-FFF2-40B4-BE49-F238E27FC236}">
                <a16:creationId xmlns:a16="http://schemas.microsoft.com/office/drawing/2014/main" id="{C2B6AC0A-4414-182B-4F85-A2D493D01E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5636" y="2094156"/>
            <a:ext cx="5316364" cy="3555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70514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842BAE3-08EE-E32E-546A-B9537A446886}"/>
              </a:ext>
            </a:extLst>
          </p:cNvPr>
          <p:cNvPicPr>
            <a:picLocks noChangeAspect="1"/>
          </p:cNvPicPr>
          <p:nvPr/>
        </p:nvPicPr>
        <p:blipFill>
          <a:blip r:embed="rId2"/>
          <a:stretch>
            <a:fillRect/>
          </a:stretch>
        </p:blipFill>
        <p:spPr>
          <a:xfrm>
            <a:off x="223832" y="303790"/>
            <a:ext cx="7906853" cy="4391638"/>
          </a:xfrm>
          <a:prstGeom prst="rect">
            <a:avLst/>
          </a:prstGeom>
        </p:spPr>
      </p:pic>
    </p:spTree>
    <p:extLst>
      <p:ext uri="{BB962C8B-B14F-4D97-AF65-F5344CB8AC3E}">
        <p14:creationId xmlns:p14="http://schemas.microsoft.com/office/powerpoint/2010/main" val="14746652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8BB6061-4220-4CF8-73A0-0735FB1638B1}"/>
              </a:ext>
            </a:extLst>
          </p:cNvPr>
          <p:cNvSpPr>
            <a:spLocks noGrp="1"/>
          </p:cNvSpPr>
          <p:nvPr>
            <p:ph idx="1"/>
          </p:nvPr>
        </p:nvSpPr>
        <p:spPr>
          <a:xfrm>
            <a:off x="669664" y="386789"/>
            <a:ext cx="10659110" cy="6336739"/>
          </a:xfrm>
        </p:spPr>
        <p:txBody>
          <a:bodyPr>
            <a:normAutofit fontScale="85000" lnSpcReduction="10000"/>
          </a:bodyPr>
          <a:lstStyle/>
          <a:p>
            <a:pPr algn="just">
              <a:buNone/>
            </a:pPr>
            <a:r>
              <a:rPr lang="en-US" b="1" u="sng" dirty="0">
                <a:effectLst/>
                <a:latin typeface="Lucida Sans Unicode" panose="020B0602030504020204" pitchFamily="34" charset="0"/>
              </a:rPr>
              <a:t>ANALYTICS IN ORGANIZATION</a:t>
            </a:r>
            <a:endParaRPr lang="en-US" b="1" dirty="0">
              <a:effectLst/>
            </a:endParaRPr>
          </a:p>
          <a:p>
            <a:pPr algn="just">
              <a:buNone/>
            </a:pPr>
            <a:r>
              <a:rPr lang="en-US" b="1" dirty="0">
                <a:effectLst/>
                <a:latin typeface="Lucida Sans Unicode" panose="020B0602030504020204" pitchFamily="34" charset="0"/>
              </a:rPr>
              <a:t>Organizational Transformation</a:t>
            </a:r>
            <a:endParaRPr lang="en-US" b="1" dirty="0">
              <a:effectLst/>
            </a:endParaRPr>
          </a:p>
          <a:p>
            <a:pPr algn="just"/>
            <a:r>
              <a:rPr lang="en-US" b="1" dirty="0">
                <a:effectLst/>
                <a:latin typeface="Lucida Sans Unicode" panose="020B0602030504020204" pitchFamily="34" charset="0"/>
              </a:rPr>
              <a:t>Organizational Transformation </a:t>
            </a:r>
            <a:r>
              <a:rPr lang="en-US" dirty="0">
                <a:effectLst/>
                <a:latin typeface="Lucida Sans Unicode" panose="020B0602030504020204" pitchFamily="34" charset="0"/>
              </a:rPr>
              <a:t>is a particular type of change that can be distinguished from incremental, translational, and other forms of organizational change. Drawing out the distinguishing features of transformational change will help to establish the domain for the integrative metatheory.</a:t>
            </a:r>
          </a:p>
          <a:p>
            <a:pPr algn="just"/>
            <a:endParaRPr lang="en-US" dirty="0">
              <a:effectLst/>
            </a:endParaRPr>
          </a:p>
          <a:p>
            <a:pPr algn="just">
              <a:buNone/>
            </a:pPr>
            <a:r>
              <a:rPr lang="en-US" b="1" dirty="0">
                <a:effectLst/>
                <a:latin typeface="Lucida Sans Unicode" panose="020B0602030504020204" pitchFamily="34" charset="0"/>
              </a:rPr>
              <a:t>Organizational Change and Transformation</a:t>
            </a:r>
            <a:endParaRPr lang="en-US" b="1" dirty="0">
              <a:effectLst/>
            </a:endParaRPr>
          </a:p>
          <a:p>
            <a:pPr algn="just">
              <a:buNone/>
            </a:pPr>
            <a:r>
              <a:rPr lang="en-US" dirty="0">
                <a:effectLst/>
                <a:latin typeface="Lucida Sans Unicode" panose="020B0602030504020204" pitchFamily="34" charset="0"/>
              </a:rPr>
              <a:t>Organizational Change is an important concept that lies at the heart of much organization theory. Change theorists Andrew Van de Ven and Marshall Poole regard organizational change as </a:t>
            </a:r>
            <a:r>
              <a:rPr lang="en-US" b="1" dirty="0">
                <a:effectLst/>
                <a:latin typeface="Lucida Sans Unicode" panose="020B0602030504020204" pitchFamily="34" charset="0"/>
              </a:rPr>
              <a:t>“An empirical observation of differences in form, quality, or state overtime in an organizational entity”</a:t>
            </a:r>
            <a:r>
              <a:rPr lang="en-US" dirty="0">
                <a:effectLst/>
                <a:latin typeface="Lucida Sans Unicode" panose="020B0602030504020204" pitchFamily="34" charset="0"/>
              </a:rPr>
              <a:t>. </a:t>
            </a:r>
            <a:endParaRPr lang="en-US" dirty="0">
              <a:effectLst/>
            </a:endParaRPr>
          </a:p>
          <a:p>
            <a:pPr algn="just">
              <a:buNone/>
            </a:pPr>
            <a:r>
              <a:rPr lang="en-US" b="1" dirty="0">
                <a:effectLst/>
                <a:latin typeface="Lucida Sans Unicode" panose="020B0602030504020204" pitchFamily="34" charset="0"/>
              </a:rPr>
              <a:t>This Empirical Approach to defining change has three essential aspects: </a:t>
            </a:r>
            <a:endParaRPr lang="en-US" dirty="0">
              <a:effectLst/>
            </a:endParaRPr>
          </a:p>
          <a:p>
            <a:pPr algn="just">
              <a:buFont typeface="Arial" panose="020B0604020202020204" pitchFamily="34" charset="0"/>
              <a:buChar char="•"/>
            </a:pPr>
            <a:r>
              <a:rPr lang="en-US" dirty="0">
                <a:effectLst/>
                <a:latin typeface="Lucida Sans Unicode" panose="020B0602030504020204" pitchFamily="34" charset="0"/>
              </a:rPr>
              <a:t> Change is observable</a:t>
            </a:r>
            <a:endParaRPr lang="en-US" dirty="0">
              <a:effectLst/>
            </a:endParaRPr>
          </a:p>
          <a:p>
            <a:pPr algn="just">
              <a:buFont typeface="Arial" panose="020B0604020202020204" pitchFamily="34" charset="0"/>
              <a:buChar char="•"/>
            </a:pPr>
            <a:r>
              <a:rPr lang="en-US" dirty="0">
                <a:effectLst/>
                <a:latin typeface="Lucida Sans Unicode" panose="020B0602030504020204" pitchFamily="34" charset="0"/>
              </a:rPr>
              <a:t> Change is not merely an array of differences but an alteration in the same entity over time, and</a:t>
            </a:r>
            <a:endParaRPr lang="en-US" dirty="0">
              <a:effectLst/>
            </a:endParaRPr>
          </a:p>
          <a:p>
            <a:pPr algn="just">
              <a:buFont typeface="Arial" panose="020B0604020202020204" pitchFamily="34" charset="0"/>
              <a:buChar char="•"/>
            </a:pPr>
            <a:r>
              <a:rPr lang="en-US" dirty="0">
                <a:effectLst/>
                <a:latin typeface="Lucida Sans Unicode" panose="020B0602030504020204" pitchFamily="34" charset="0"/>
              </a:rPr>
              <a:t> Change affects all aspects of the organization. </a:t>
            </a:r>
            <a:endParaRPr lang="en-US" dirty="0">
              <a:effectLst/>
            </a:endParaRPr>
          </a:p>
          <a:p>
            <a:pPr algn="just">
              <a:buNone/>
            </a:pPr>
            <a:r>
              <a:rPr lang="en-US" dirty="0">
                <a:effectLst/>
                <a:latin typeface="Lucida Sans Unicode" panose="020B0602030504020204" pitchFamily="34" charset="0"/>
              </a:rPr>
              <a:t>While change itself may be observable, understanding and explaining change is also a matter of making inferences and of presuming relationships between organizational characteristics that may not be directly observable. </a:t>
            </a:r>
            <a:r>
              <a:rPr lang="en-US" b="1" dirty="0">
                <a:effectLst/>
                <a:latin typeface="Lucida Sans Unicode" panose="020B0602030504020204" pitchFamily="34" charset="0"/>
              </a:rPr>
              <a:t>To this point Van de Ven and Poole say (1988):</a:t>
            </a:r>
            <a:endParaRPr lang="en-US" dirty="0">
              <a:effectLst/>
            </a:endParaRPr>
          </a:p>
          <a:p>
            <a:pPr algn="just"/>
            <a:r>
              <a:rPr lang="en-US" dirty="0">
                <a:effectLst/>
                <a:latin typeface="Lucida Sans Unicode" panose="020B0602030504020204" pitchFamily="34" charset="0"/>
              </a:rPr>
              <a:t>“While organizational change can be directly observed empirically, it is important to emphasize that the process of change is a latent inference, that is, it is a theoretical explanation for the pattern of changes observed.”</a:t>
            </a:r>
            <a:endParaRPr lang="en-US" dirty="0">
              <a:effectLst/>
            </a:endParaRPr>
          </a:p>
          <a:p>
            <a:endParaRPr lang="es-MX" dirty="0"/>
          </a:p>
        </p:txBody>
      </p:sp>
    </p:spTree>
    <p:extLst>
      <p:ext uri="{BB962C8B-B14F-4D97-AF65-F5344CB8AC3E}">
        <p14:creationId xmlns:p14="http://schemas.microsoft.com/office/powerpoint/2010/main" val="15026268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6BDB9B0-BBFA-184B-B153-FC204F3664AA}"/>
              </a:ext>
            </a:extLst>
          </p:cNvPr>
          <p:cNvSpPr>
            <a:spLocks noGrp="1"/>
          </p:cNvSpPr>
          <p:nvPr>
            <p:ph idx="1"/>
          </p:nvPr>
        </p:nvSpPr>
        <p:spPr>
          <a:xfrm>
            <a:off x="430269" y="475782"/>
            <a:ext cx="3819002" cy="6172293"/>
          </a:xfrm>
        </p:spPr>
        <p:txBody>
          <a:bodyPr>
            <a:normAutofit lnSpcReduction="10000"/>
          </a:bodyPr>
          <a:lstStyle/>
          <a:p>
            <a:pPr algn="just">
              <a:buNone/>
            </a:pPr>
            <a:r>
              <a:rPr lang="en-US" b="1" dirty="0">
                <a:effectLst/>
                <a:latin typeface="Lucida Sans Unicode" panose="020B0602030504020204" pitchFamily="34" charset="0"/>
              </a:rPr>
              <a:t>Challenges with Business Analytics</a:t>
            </a:r>
            <a:endParaRPr lang="en-US" b="1" dirty="0">
              <a:effectLst/>
            </a:endParaRPr>
          </a:p>
          <a:p>
            <a:pPr algn="just"/>
            <a:r>
              <a:rPr lang="en-US" dirty="0">
                <a:effectLst/>
                <a:latin typeface="Lucida Sans Unicode" panose="020B0602030504020204" pitchFamily="34" charset="0"/>
              </a:rPr>
              <a:t>Just as business analytics offers significant microeconomic advantages it carries with it various challenges that, when left unmanaged, eliminate major sources of competitive advantage. In the immortal words of Heinlein and Friedman, “there is no such thing as a free lunch.” </a:t>
            </a:r>
            <a:r>
              <a:rPr lang="en-US" b="1" dirty="0">
                <a:effectLst/>
                <a:latin typeface="Lucida Sans Unicode" panose="020B0602030504020204" pitchFamily="34" charset="0"/>
              </a:rPr>
              <a:t>Business Analytics is a complex discipline and success requires focus.</a:t>
            </a:r>
            <a:r>
              <a:rPr lang="en-US" dirty="0">
                <a:effectLst/>
                <a:latin typeface="Lucida Sans Unicode" panose="020B0602030504020204" pitchFamily="34" charset="0"/>
              </a:rPr>
              <a:t> There are many moving parts and when left unattended, chaos and uncertainty tend to be the major outcome.</a:t>
            </a:r>
            <a:endParaRPr lang="en-US" dirty="0">
              <a:effectLst/>
            </a:endParaRPr>
          </a:p>
          <a:p>
            <a:r>
              <a:rPr lang="es-MX" dirty="0"/>
              <a:t> </a:t>
            </a:r>
          </a:p>
        </p:txBody>
      </p:sp>
      <p:pic>
        <p:nvPicPr>
          <p:cNvPr id="1026" name="Picture 2">
            <a:extLst>
              <a:ext uri="{FF2B5EF4-FFF2-40B4-BE49-F238E27FC236}">
                <a16:creationId xmlns:a16="http://schemas.microsoft.com/office/drawing/2014/main" id="{9C3F8CB2-9E5D-0C27-87D0-CFE6AC0DB2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6336" y="333001"/>
            <a:ext cx="7496175" cy="631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812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24A5713-7347-0F92-D317-16CFEECE727F}"/>
              </a:ext>
            </a:extLst>
          </p:cNvPr>
          <p:cNvSpPr>
            <a:spLocks noGrp="1"/>
          </p:cNvSpPr>
          <p:nvPr>
            <p:ph idx="1"/>
          </p:nvPr>
        </p:nvSpPr>
        <p:spPr>
          <a:xfrm>
            <a:off x="104931" y="185084"/>
            <a:ext cx="11962151" cy="4351338"/>
          </a:xfrm>
        </p:spPr>
        <p:txBody>
          <a:bodyPr/>
          <a:lstStyle/>
          <a:p>
            <a:r>
              <a:rPr lang="es-MX" b="0" i="0" dirty="0">
                <a:solidFill>
                  <a:srgbClr val="252525"/>
                </a:solidFill>
                <a:effectLst/>
                <a:latin typeface="Roboto" panose="02000000000000000000" pitchFamily="2" charset="0"/>
              </a:rPr>
              <a:t>Todo equipo de Análisis de Negocio opera dentro de una gran organización, independientemente de si forma parte de un gran grupo funcional o de un centro de excelencia por derecho propio. El equipo se enfrenta a una amplia variedad de complejidades que plantean desafíos diarios. A su vez, la organización se enfrenta a diversos desafíos competitivos y regulatorios, muchos de los cuales deben superarse para alcanzar el éxito. </a:t>
            </a:r>
          </a:p>
          <a:p>
            <a:r>
              <a:rPr lang="es-MX" b="0" i="0" dirty="0">
                <a:solidFill>
                  <a:srgbClr val="252525"/>
                </a:solidFill>
                <a:effectLst/>
                <a:latin typeface="Roboto" panose="02000000000000000000" pitchFamily="2" charset="0"/>
              </a:rPr>
              <a:t>Para complicar aún más las cosas, el equipo de Análisis de Negocio a menudo no asume la responsabilidad del proceso de ejecución. Si bien los recursos que crea pueden ser un insumo crucial para la eficiencia de estos procesos, a menudo escapa a su control actuar en función de la información que genera.</a:t>
            </a:r>
            <a:endParaRPr lang="es-MX" dirty="0"/>
          </a:p>
        </p:txBody>
      </p:sp>
      <p:pic>
        <p:nvPicPr>
          <p:cNvPr id="1026" name="Picture 2">
            <a:extLst>
              <a:ext uri="{FF2B5EF4-FFF2-40B4-BE49-F238E27FC236}">
                <a16:creationId xmlns:a16="http://schemas.microsoft.com/office/drawing/2014/main" id="{78855BF1-9BC8-921F-1EC0-1FC24D19DE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647" y="2818151"/>
            <a:ext cx="7214300" cy="3854765"/>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C753196F-488A-DB50-E5C1-4C2F791506AB}"/>
              </a:ext>
            </a:extLst>
          </p:cNvPr>
          <p:cNvSpPr txBox="1"/>
          <p:nvPr/>
        </p:nvSpPr>
        <p:spPr>
          <a:xfrm>
            <a:off x="667282" y="3613092"/>
            <a:ext cx="3030658" cy="1846659"/>
          </a:xfrm>
          <a:prstGeom prst="rect">
            <a:avLst/>
          </a:prstGeom>
          <a:noFill/>
        </p:spPr>
        <p:txBody>
          <a:bodyPr wrap="square" rtlCol="0">
            <a:spAutoFit/>
          </a:bodyPr>
          <a:lstStyle/>
          <a:p>
            <a:pPr algn="just">
              <a:buFont typeface="Arial" panose="020B0604020202020204" pitchFamily="34" charset="0"/>
              <a:buChar char="•"/>
            </a:pPr>
            <a:r>
              <a:rPr lang="en-US" sz="1600" b="1" dirty="0">
                <a:effectLst/>
                <a:latin typeface="Lucida Sans Unicode" panose="020B0602030504020204" pitchFamily="34" charset="0"/>
              </a:rPr>
              <a:t>Exogenous sources,</a:t>
            </a:r>
            <a:r>
              <a:rPr lang="en-US" sz="1600" dirty="0">
                <a:effectLst/>
                <a:latin typeface="Lucida Sans Unicode" panose="020B0602030504020204" pitchFamily="34" charset="0"/>
              </a:rPr>
              <a:t> such as the environment within which the team operates.</a:t>
            </a:r>
            <a:endParaRPr lang="en-US" sz="1600" dirty="0">
              <a:effectLst/>
            </a:endParaRPr>
          </a:p>
          <a:p>
            <a:pPr algn="just">
              <a:buFont typeface="Arial" panose="020B0604020202020204" pitchFamily="34" charset="0"/>
              <a:buChar char="•"/>
            </a:pPr>
            <a:r>
              <a:rPr lang="en-US" sz="1600" b="1" dirty="0">
                <a:effectLst/>
                <a:latin typeface="Lucida Sans Unicode" panose="020B0602030504020204" pitchFamily="34" charset="0"/>
              </a:rPr>
              <a:t>Endogenous sources,</a:t>
            </a:r>
            <a:r>
              <a:rPr lang="en-US" sz="1600" dirty="0">
                <a:effectLst/>
                <a:latin typeface="Lucida Sans Unicode" panose="020B0602030504020204" pitchFamily="34" charset="0"/>
              </a:rPr>
              <a:t> such as the skills and capabilities of the team.</a:t>
            </a:r>
            <a:endParaRPr lang="en-US" sz="1600" dirty="0">
              <a:effectLst/>
            </a:endParaRPr>
          </a:p>
          <a:p>
            <a:endParaRPr lang="es-MX" sz="1600" dirty="0"/>
          </a:p>
        </p:txBody>
      </p:sp>
    </p:spTree>
    <p:extLst>
      <p:ext uri="{BB962C8B-B14F-4D97-AF65-F5344CB8AC3E}">
        <p14:creationId xmlns:p14="http://schemas.microsoft.com/office/powerpoint/2010/main" val="39822642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A2941BF-E905-9542-A45E-9AF94595FB1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55650" y="681037"/>
            <a:ext cx="7456395" cy="4935675"/>
          </a:xfrm>
          <a:prstGeom prst="rect">
            <a:avLst/>
          </a:prstGeom>
        </p:spPr>
      </p:pic>
    </p:spTree>
    <p:extLst>
      <p:ext uri="{BB962C8B-B14F-4D97-AF65-F5344CB8AC3E}">
        <p14:creationId xmlns:p14="http://schemas.microsoft.com/office/powerpoint/2010/main" val="11406753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E8E0547-7805-DF23-7B9A-A9C254C30734}"/>
              </a:ext>
            </a:extLst>
          </p:cNvPr>
          <p:cNvPicPr>
            <a:picLocks noChangeAspect="1"/>
          </p:cNvPicPr>
          <p:nvPr/>
        </p:nvPicPr>
        <p:blipFill>
          <a:blip r:embed="rId2"/>
          <a:stretch>
            <a:fillRect/>
          </a:stretch>
        </p:blipFill>
        <p:spPr>
          <a:xfrm>
            <a:off x="695945" y="376628"/>
            <a:ext cx="10038286" cy="6104744"/>
          </a:xfrm>
          <a:prstGeom prst="rect">
            <a:avLst/>
          </a:prstGeom>
        </p:spPr>
      </p:pic>
    </p:spTree>
    <p:extLst>
      <p:ext uri="{BB962C8B-B14F-4D97-AF65-F5344CB8AC3E}">
        <p14:creationId xmlns:p14="http://schemas.microsoft.com/office/powerpoint/2010/main" val="32710633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D7C5FCB-AA26-4A94-FABA-954A38C08976}"/>
              </a:ext>
            </a:extLst>
          </p:cNvPr>
          <p:cNvPicPr>
            <a:picLocks noChangeAspect="1"/>
          </p:cNvPicPr>
          <p:nvPr/>
        </p:nvPicPr>
        <p:blipFill>
          <a:blip r:embed="rId2"/>
          <a:stretch>
            <a:fillRect/>
          </a:stretch>
        </p:blipFill>
        <p:spPr>
          <a:xfrm>
            <a:off x="0" y="1"/>
            <a:ext cx="6330046" cy="4366440"/>
          </a:xfrm>
          <a:prstGeom prst="rect">
            <a:avLst/>
          </a:prstGeom>
        </p:spPr>
      </p:pic>
      <p:pic>
        <p:nvPicPr>
          <p:cNvPr id="7" name="Imagen 6">
            <a:extLst>
              <a:ext uri="{FF2B5EF4-FFF2-40B4-BE49-F238E27FC236}">
                <a16:creationId xmlns:a16="http://schemas.microsoft.com/office/drawing/2014/main" id="{2DB9D58A-4E5E-F6B2-F859-B28E943E72E0}"/>
              </a:ext>
            </a:extLst>
          </p:cNvPr>
          <p:cNvPicPr>
            <a:picLocks noChangeAspect="1"/>
          </p:cNvPicPr>
          <p:nvPr/>
        </p:nvPicPr>
        <p:blipFill>
          <a:blip r:embed="rId3"/>
          <a:stretch>
            <a:fillRect/>
          </a:stretch>
        </p:blipFill>
        <p:spPr>
          <a:xfrm>
            <a:off x="6330046" y="3043003"/>
            <a:ext cx="5861954" cy="3887401"/>
          </a:xfrm>
          <a:prstGeom prst="rect">
            <a:avLst/>
          </a:prstGeom>
        </p:spPr>
      </p:pic>
    </p:spTree>
    <p:extLst>
      <p:ext uri="{BB962C8B-B14F-4D97-AF65-F5344CB8AC3E}">
        <p14:creationId xmlns:p14="http://schemas.microsoft.com/office/powerpoint/2010/main" val="38912848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BAA99EB-1300-E02D-B386-E0DE7EC51915}"/>
              </a:ext>
            </a:extLst>
          </p:cNvPr>
          <p:cNvPicPr>
            <a:picLocks noChangeAspect="1"/>
          </p:cNvPicPr>
          <p:nvPr/>
        </p:nvPicPr>
        <p:blipFill>
          <a:blip r:embed="rId2"/>
          <a:stretch>
            <a:fillRect/>
          </a:stretch>
        </p:blipFill>
        <p:spPr>
          <a:xfrm>
            <a:off x="3087676" y="0"/>
            <a:ext cx="6705898" cy="5734372"/>
          </a:xfrm>
          <a:prstGeom prst="rect">
            <a:avLst/>
          </a:prstGeom>
        </p:spPr>
      </p:pic>
    </p:spTree>
    <p:extLst>
      <p:ext uri="{BB962C8B-B14F-4D97-AF65-F5344CB8AC3E}">
        <p14:creationId xmlns:p14="http://schemas.microsoft.com/office/powerpoint/2010/main" val="36125425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627FD14-D7C5-A09B-C1C0-F9B42691EFE5}"/>
              </a:ext>
            </a:extLst>
          </p:cNvPr>
          <p:cNvSpPr>
            <a:spLocks noGrp="1"/>
          </p:cNvSpPr>
          <p:nvPr>
            <p:ph idx="1"/>
          </p:nvPr>
        </p:nvSpPr>
        <p:spPr>
          <a:xfrm>
            <a:off x="138708" y="416858"/>
            <a:ext cx="6073833" cy="6578787"/>
          </a:xfrm>
        </p:spPr>
        <p:txBody>
          <a:bodyPr>
            <a:normAutofit fontScale="92500" lnSpcReduction="20000"/>
          </a:bodyPr>
          <a:lstStyle/>
          <a:p>
            <a:pPr algn="just">
              <a:buNone/>
            </a:pPr>
            <a:r>
              <a:rPr lang="en-US" b="1" dirty="0">
                <a:effectLst/>
                <a:latin typeface="Lucida Sans Unicode" panose="020B0602030504020204" pitchFamily="34" charset="0"/>
              </a:rPr>
              <a:t>		</a:t>
            </a:r>
            <a:r>
              <a:rPr lang="en-US" b="1" u="sng" dirty="0">
                <a:effectLst/>
                <a:latin typeface="Lucida Sans Unicode" panose="020B0602030504020204" pitchFamily="34" charset="0"/>
              </a:rPr>
              <a:t>WHAT IS BIG DATA ? </a:t>
            </a:r>
            <a:endParaRPr lang="en-US" b="1" dirty="0">
              <a:effectLst/>
            </a:endParaRPr>
          </a:p>
          <a:p>
            <a:pPr algn="just"/>
            <a:r>
              <a:rPr lang="en-US" b="1" dirty="0">
                <a:effectLst/>
                <a:latin typeface="Lucida Sans Unicode" panose="020B0602030504020204" pitchFamily="34" charset="0"/>
              </a:rPr>
              <a:t>Big Data</a:t>
            </a:r>
            <a:r>
              <a:rPr lang="en-US" dirty="0">
                <a:effectLst/>
                <a:latin typeface="Lucida Sans Unicode" panose="020B0602030504020204" pitchFamily="34" charset="0"/>
              </a:rPr>
              <a:t> is a process to deliver decision-making insights. The process uses people and technology to quickly analyze large amounts of data of different types (traditional table structured data and unstructured data, such as pictures, video, email, transaction data, and social media interactions) from a variety of sources to produce a stream of actionable knowledge.</a:t>
            </a:r>
            <a:endParaRPr lang="en-US" dirty="0">
              <a:effectLst/>
            </a:endParaRPr>
          </a:p>
          <a:p>
            <a:pPr algn="just">
              <a:buNone/>
            </a:pPr>
            <a:r>
              <a:rPr lang="en-US" dirty="0">
                <a:effectLst/>
                <a:latin typeface="Lucida Sans Unicode" panose="020B0602030504020204" pitchFamily="34" charset="0"/>
              </a:rPr>
              <a:t>We include several frequently referenced definitions next for context and comparison. </a:t>
            </a:r>
            <a:r>
              <a:rPr lang="en-US" b="1" dirty="0">
                <a:effectLst/>
                <a:latin typeface="Lucida Sans Unicode" panose="020B0602030504020204" pitchFamily="34" charset="0"/>
              </a:rPr>
              <a:t>According to the McKinsey Global Institute:</a:t>
            </a:r>
            <a:endParaRPr lang="en-US" dirty="0">
              <a:effectLst/>
            </a:endParaRPr>
          </a:p>
          <a:p>
            <a:pPr algn="just"/>
            <a:r>
              <a:rPr lang="en-US" b="1" dirty="0">
                <a:effectLst/>
                <a:latin typeface="Lucida Sans Unicode" panose="020B0602030504020204" pitchFamily="34" charset="0"/>
              </a:rPr>
              <a:t>“Big Data” refers to datasets whose size is beyond the ability of typical database software tools to capture, store, manage, and analyze.</a:t>
            </a:r>
            <a:r>
              <a:rPr lang="en-US" dirty="0">
                <a:effectLst/>
                <a:latin typeface="Lucida Sans Unicode" panose="020B0602030504020204" pitchFamily="34" charset="0"/>
              </a:rPr>
              <a:t> This definition is intentionally subjective and incorporates a moving definition of how big a dataset needs to be considered Big Data – I.e., we don’t define big data in terms of being larger than a certain number of terabytes (thousands of gigabytes). </a:t>
            </a:r>
            <a:r>
              <a:rPr lang="en-US" b="1" dirty="0">
                <a:effectLst/>
                <a:latin typeface="Lucida Sans Unicode" panose="020B0602030504020204" pitchFamily="34" charset="0"/>
              </a:rPr>
              <a:t>We assume that,</a:t>
            </a:r>
            <a:r>
              <a:rPr lang="en-US" dirty="0">
                <a:effectLst/>
                <a:latin typeface="Lucida Sans Unicode" panose="020B0602030504020204" pitchFamily="34" charset="0"/>
              </a:rPr>
              <a:t> </a:t>
            </a:r>
            <a:r>
              <a:rPr lang="en-US" b="1" dirty="0">
                <a:effectLst/>
                <a:latin typeface="Lucida Sans Unicode" panose="020B0602030504020204" pitchFamily="34" charset="0"/>
              </a:rPr>
              <a:t>as technology advances over time,</a:t>
            </a:r>
            <a:r>
              <a:rPr lang="en-US" dirty="0">
                <a:effectLst/>
                <a:latin typeface="Lucida Sans Unicode" panose="020B0602030504020204" pitchFamily="34" charset="0"/>
              </a:rPr>
              <a:t> the size of datasets that qualify as</a:t>
            </a:r>
            <a:r>
              <a:rPr lang="en-US" b="1" dirty="0">
                <a:effectLst/>
                <a:latin typeface="Lucida Sans Unicode" panose="020B0602030504020204" pitchFamily="34" charset="0"/>
              </a:rPr>
              <a:t> big data will also increase</a:t>
            </a:r>
            <a:r>
              <a:rPr lang="en-US" dirty="0">
                <a:effectLst/>
                <a:latin typeface="Lucida Sans Unicode" panose="020B0602030504020204" pitchFamily="34" charset="0"/>
              </a:rPr>
              <a:t>. Also note that the definition varies by sector, depending on what kinds of software tools are commonly available and what sizes of datasets are common in a particular industry.</a:t>
            </a:r>
            <a:endParaRPr lang="en-US" dirty="0">
              <a:effectLst/>
            </a:endParaRPr>
          </a:p>
          <a:p>
            <a:endParaRPr lang="es-MX" dirty="0"/>
          </a:p>
        </p:txBody>
      </p:sp>
      <p:pic>
        <p:nvPicPr>
          <p:cNvPr id="2050" name="Picture 2">
            <a:extLst>
              <a:ext uri="{FF2B5EF4-FFF2-40B4-BE49-F238E27FC236}">
                <a16:creationId xmlns:a16="http://schemas.microsoft.com/office/drawing/2014/main" id="{A19E5FE9-A14F-7506-CDFD-E9891CEFA4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6550" y="1250576"/>
            <a:ext cx="5596742" cy="4034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68386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5421A2E-274C-85FC-F1E0-EF5203C3DCB9}"/>
              </a:ext>
            </a:extLst>
          </p:cNvPr>
          <p:cNvSpPr>
            <a:spLocks noGrp="1"/>
          </p:cNvSpPr>
          <p:nvPr>
            <p:ph idx="1"/>
          </p:nvPr>
        </p:nvSpPr>
        <p:spPr>
          <a:xfrm>
            <a:off x="766445" y="356347"/>
            <a:ext cx="10659110" cy="6145306"/>
          </a:xfrm>
        </p:spPr>
        <p:txBody>
          <a:bodyPr>
            <a:normAutofit fontScale="92500" lnSpcReduction="20000"/>
          </a:bodyPr>
          <a:lstStyle/>
          <a:p>
            <a:pPr algn="just">
              <a:buNone/>
            </a:pPr>
            <a:r>
              <a:rPr lang="en-US" b="1" dirty="0">
                <a:effectLst/>
                <a:latin typeface="Lucida Sans Unicode" panose="020B0602030504020204" pitchFamily="34" charset="0"/>
              </a:rPr>
              <a:t>Gartner Indicates the Following:</a:t>
            </a:r>
            <a:endParaRPr lang="en-US" b="1" dirty="0">
              <a:effectLst/>
            </a:endParaRPr>
          </a:p>
          <a:p>
            <a:pPr algn="just">
              <a:buNone/>
            </a:pPr>
            <a:r>
              <a:rPr lang="en-US" dirty="0">
                <a:effectLst/>
                <a:latin typeface="Lucida Sans Unicode" panose="020B0602030504020204" pitchFamily="34" charset="0"/>
              </a:rPr>
              <a:t>Big data is high-volume, high-velocity, and high-variety information assets that demand cost-effective, innovative forms of information processing for enhanced insight and decision making.</a:t>
            </a:r>
            <a:endParaRPr lang="en-US" dirty="0">
              <a:effectLst/>
            </a:endParaRPr>
          </a:p>
          <a:p>
            <a:pPr algn="just">
              <a:buNone/>
            </a:pPr>
            <a:r>
              <a:rPr lang="en-US" b="1" dirty="0">
                <a:effectLst/>
                <a:latin typeface="Lucida Sans Unicode" panose="020B0602030504020204" pitchFamily="34" charset="0"/>
              </a:rPr>
              <a:t>Four Primary Technologies for Accelerating Processing of Huge Data Sets</a:t>
            </a:r>
            <a:endParaRPr lang="en-US" b="1" dirty="0">
              <a:effectLst/>
            </a:endParaRPr>
          </a:p>
          <a:p>
            <a:pPr algn="just">
              <a:buFont typeface="Arial" panose="020B0604020202020204" pitchFamily="34" charset="0"/>
              <a:buChar char="•"/>
            </a:pPr>
            <a:r>
              <a:rPr lang="en-US" b="1" dirty="0">
                <a:effectLst/>
                <a:latin typeface="Lucida Sans Unicode" panose="020B0602030504020204" pitchFamily="34" charset="0"/>
              </a:rPr>
              <a:t>Grid Computing: </a:t>
            </a:r>
            <a:r>
              <a:rPr lang="en-US" dirty="0">
                <a:effectLst/>
                <a:latin typeface="Lucida Sans Unicode" panose="020B0602030504020204" pitchFamily="34" charset="0"/>
              </a:rPr>
              <a:t>A centrally managed grid infrastructure provides </a:t>
            </a:r>
            <a:r>
              <a:rPr lang="en-US" b="1" dirty="0">
                <a:effectLst/>
                <a:latin typeface="Lucida Sans Unicode" panose="020B0602030504020204" pitchFamily="34" charset="0"/>
              </a:rPr>
              <a:t>dynamic workload balancing, high availability, and parallel processing</a:t>
            </a:r>
            <a:r>
              <a:rPr lang="en-US" dirty="0">
                <a:effectLst/>
                <a:latin typeface="Lucida Sans Unicode" panose="020B0602030504020204" pitchFamily="34" charset="0"/>
              </a:rPr>
              <a:t> for data management, analytics, and reporting. Multiple applications and users can share a grid environment for efficient use of hardware capacity and faster performance, while IT can incrementally add resources as needed. </a:t>
            </a:r>
            <a:endParaRPr lang="en-US" dirty="0">
              <a:effectLst/>
            </a:endParaRPr>
          </a:p>
          <a:p>
            <a:pPr algn="just">
              <a:buFont typeface="Arial" panose="020B0604020202020204" pitchFamily="34" charset="0"/>
              <a:buChar char="•"/>
            </a:pPr>
            <a:r>
              <a:rPr lang="en-US" b="1" dirty="0">
                <a:effectLst/>
                <a:latin typeface="Lucida Sans Unicode" panose="020B0602030504020204" pitchFamily="34" charset="0"/>
              </a:rPr>
              <a:t>In-Database Processing:</a:t>
            </a:r>
            <a:r>
              <a:rPr lang="en-US" dirty="0">
                <a:effectLst/>
                <a:latin typeface="Lucida Sans Unicode" panose="020B0602030504020204" pitchFamily="34" charset="0"/>
              </a:rPr>
              <a:t> Moving relevant data management, analytics and reporting tasks to where the data resides </a:t>
            </a:r>
            <a:r>
              <a:rPr lang="en-US" b="1" dirty="0">
                <a:effectLst/>
                <a:latin typeface="Lucida Sans Unicode" panose="020B0602030504020204" pitchFamily="34" charset="0"/>
              </a:rPr>
              <a:t>improves speed to insight, reduces data movement, and promotes better data governance.</a:t>
            </a:r>
            <a:r>
              <a:rPr lang="en-US" dirty="0">
                <a:effectLst/>
                <a:latin typeface="Lucida Sans Unicode" panose="020B0602030504020204" pitchFamily="34" charset="0"/>
              </a:rPr>
              <a:t> Using the scalable architecture offered by third-party Databases, in-Database processing reduces the time needed to prepare the data and build, deploy and update analytical models.</a:t>
            </a:r>
            <a:endParaRPr lang="en-US" dirty="0">
              <a:effectLst/>
            </a:endParaRPr>
          </a:p>
          <a:p>
            <a:pPr algn="just">
              <a:buFont typeface="Arial" panose="020B0604020202020204" pitchFamily="34" charset="0"/>
              <a:buChar char="•"/>
            </a:pPr>
            <a:r>
              <a:rPr lang="en-US" b="1" dirty="0">
                <a:effectLst/>
                <a:latin typeface="Lucida Sans Unicode" panose="020B0602030504020204" pitchFamily="34" charset="0"/>
              </a:rPr>
              <a:t>In-Memory Analytics: Quickly solves complex problems using big data and sophisticated analytics in an unfettered manner.</a:t>
            </a:r>
            <a:r>
              <a:rPr lang="en-US" dirty="0">
                <a:effectLst/>
                <a:latin typeface="Lucida Sans Unicode" panose="020B0602030504020204" pitchFamily="34" charset="0"/>
              </a:rPr>
              <a:t> Use concurrent, in-memory, multi-use access to data and rapidly run new scenarios or complex analytical computations. Instantly explore and visualize data. Quickly create and deploy analytical models. Solve dedicated, industry-specific business challenges by processing detailed data in memory within a distributed environment, rather than on a disk.</a:t>
            </a:r>
            <a:endParaRPr lang="en-US" dirty="0">
              <a:effectLst/>
            </a:endParaRPr>
          </a:p>
          <a:p>
            <a:pPr algn="just">
              <a:buFont typeface="Arial" panose="020B0604020202020204" pitchFamily="34" charset="0"/>
              <a:buChar char="•"/>
            </a:pPr>
            <a:r>
              <a:rPr lang="en-US" b="1" dirty="0">
                <a:effectLst/>
                <a:latin typeface="Lucida Sans Unicode" panose="020B0602030504020204" pitchFamily="34" charset="0"/>
              </a:rPr>
              <a:t>Visual Analytics:</a:t>
            </a:r>
            <a:r>
              <a:rPr lang="en-US" dirty="0">
                <a:effectLst/>
                <a:latin typeface="Lucida Sans Unicode" panose="020B0602030504020204" pitchFamily="34" charset="0"/>
              </a:rPr>
              <a:t> Using Visual Analytics, </a:t>
            </a:r>
            <a:r>
              <a:rPr lang="en-US" b="1" dirty="0">
                <a:effectLst/>
                <a:latin typeface="Lucida Sans Unicode" panose="020B0602030504020204" pitchFamily="34" charset="0"/>
              </a:rPr>
              <a:t>one can very quickly see correlations and patterns in big data, identify opportunities for further analysis</a:t>
            </a:r>
            <a:r>
              <a:rPr lang="en-US" dirty="0">
                <a:effectLst/>
                <a:latin typeface="Lucida Sans Unicode" panose="020B0602030504020204" pitchFamily="34" charset="0"/>
              </a:rPr>
              <a:t> and easily publish reports and information to an iPad. Because it’s not just the fact that you have big data, it’s what you can do with the data to improve decision-making that will result in organizational gains.</a:t>
            </a:r>
            <a:endParaRPr lang="en-US" dirty="0">
              <a:effectLst/>
            </a:endParaRPr>
          </a:p>
          <a:p>
            <a:endParaRPr lang="es-MX" dirty="0"/>
          </a:p>
        </p:txBody>
      </p:sp>
    </p:spTree>
    <p:extLst>
      <p:ext uri="{BB962C8B-B14F-4D97-AF65-F5344CB8AC3E}">
        <p14:creationId xmlns:p14="http://schemas.microsoft.com/office/powerpoint/2010/main" val="3129286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C48FB61-70FA-59A5-25FE-986C4A3C7E6E}"/>
              </a:ext>
            </a:extLst>
          </p:cNvPr>
          <p:cNvSpPr>
            <a:spLocks noGrp="1"/>
          </p:cNvSpPr>
          <p:nvPr>
            <p:ph idx="1"/>
          </p:nvPr>
        </p:nvSpPr>
        <p:spPr>
          <a:xfrm>
            <a:off x="575534" y="507812"/>
            <a:ext cx="4372984" cy="6121587"/>
          </a:xfrm>
        </p:spPr>
        <p:txBody>
          <a:bodyPr/>
          <a:lstStyle/>
          <a:p>
            <a:pPr algn="just">
              <a:buFont typeface="Arial" panose="020B0604020202020204" pitchFamily="34" charset="0"/>
              <a:buChar char="•"/>
            </a:pPr>
            <a:r>
              <a:rPr lang="en-US" dirty="0">
                <a:effectLst/>
                <a:latin typeface="Lucida Sans Unicode" panose="020B0602030504020204" pitchFamily="34" charset="0"/>
              </a:rPr>
              <a:t>A BI program encompasses more than just a collection of software products and visualization tools. The value of BI comes from the processes for delivering actionable knowledge to the end-users, the processes for acting upon that knowledge, and the right people willing to take action. This means that </a:t>
            </a:r>
            <a:r>
              <a:rPr lang="en-US" b="1" dirty="0">
                <a:effectLst/>
                <a:latin typeface="Lucida Sans Unicode" panose="020B0602030504020204" pitchFamily="34" charset="0"/>
              </a:rPr>
              <a:t>without the processes and the right people, the tools are of little value.</a:t>
            </a:r>
            <a:endParaRPr lang="en-US" dirty="0">
              <a:effectLst/>
            </a:endParaRPr>
          </a:p>
          <a:p>
            <a:pPr algn="just">
              <a:buFont typeface="Arial" panose="020B0604020202020204" pitchFamily="34" charset="0"/>
              <a:buChar char="•"/>
            </a:pPr>
            <a:r>
              <a:rPr lang="en-US" dirty="0">
                <a:effectLst/>
                <a:latin typeface="Lucida Sans Unicode" panose="020B0602030504020204" pitchFamily="34" charset="0"/>
              </a:rPr>
              <a:t>The value of BI is the realization in the context of profitable business action. This means that</a:t>
            </a:r>
            <a:r>
              <a:rPr lang="en-US" b="1" dirty="0">
                <a:effectLst/>
                <a:latin typeface="Lucida Sans Unicode" panose="020B0602030504020204" pitchFamily="34" charset="0"/>
              </a:rPr>
              <a:t> if the knowledge that can be used for profitable action is ignored, the practice is of little value.</a:t>
            </a:r>
            <a:endParaRPr lang="en-US" dirty="0">
              <a:effectLst/>
            </a:endParaRPr>
          </a:p>
          <a:p>
            <a:pPr marL="0" indent="0">
              <a:buNone/>
            </a:pPr>
            <a:endParaRPr lang="es-MX" dirty="0"/>
          </a:p>
          <a:p>
            <a:pPr marL="0" indent="0">
              <a:buNone/>
            </a:pPr>
            <a:endParaRPr lang="es-MX" dirty="0"/>
          </a:p>
        </p:txBody>
      </p:sp>
      <p:pic>
        <p:nvPicPr>
          <p:cNvPr id="2050" name="Picture 2">
            <a:extLst>
              <a:ext uri="{FF2B5EF4-FFF2-40B4-BE49-F238E27FC236}">
                <a16:creationId xmlns:a16="http://schemas.microsoft.com/office/drawing/2014/main" id="{1210B260-4B48-A495-FB30-98A2810B8D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6579" y="0"/>
            <a:ext cx="63087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8670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C7876D-6BD3-87BC-4D76-9D5D618C3225}"/>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264E4483-2E3C-F6D5-E160-FC1B097FE2BE}"/>
              </a:ext>
            </a:extLst>
          </p:cNvPr>
          <p:cNvSpPr>
            <a:spLocks noGrp="1"/>
          </p:cNvSpPr>
          <p:nvPr>
            <p:ph idx="1"/>
          </p:nvPr>
        </p:nvSpPr>
        <p:spPr/>
        <p:txBody>
          <a:bodyPr/>
          <a:lstStyle/>
          <a:p>
            <a:endParaRPr lang="es-MX"/>
          </a:p>
        </p:txBody>
      </p:sp>
      <p:pic>
        <p:nvPicPr>
          <p:cNvPr id="3074" name="Picture 2">
            <a:extLst>
              <a:ext uri="{FF2B5EF4-FFF2-40B4-BE49-F238E27FC236}">
                <a16:creationId xmlns:a16="http://schemas.microsoft.com/office/drawing/2014/main" id="{C9E4E9B2-BF4A-F5BE-C7BC-B89683AFA3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237003"/>
            <a:ext cx="10515599" cy="6284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2554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770A824-C978-7286-8C1F-C82122611C6E}"/>
              </a:ext>
            </a:extLst>
          </p:cNvPr>
          <p:cNvSpPr>
            <a:spLocks noGrp="1"/>
          </p:cNvSpPr>
          <p:nvPr>
            <p:ph idx="1"/>
          </p:nvPr>
        </p:nvSpPr>
        <p:spPr>
          <a:xfrm>
            <a:off x="777240" y="524435"/>
            <a:ext cx="10659110" cy="5652528"/>
          </a:xfrm>
        </p:spPr>
        <p:txBody>
          <a:bodyPr/>
          <a:lstStyle/>
          <a:p>
            <a:r>
              <a:rPr lang="en-US" dirty="0"/>
              <a:t>Spreadsheet modeling is a valuable tool for business analytics. It is a versatile tool that can be used for a variety of tasks. By using spreadsheets, organizations can gain insights into their data and make better decisions that can help them improve their performance and achieve their goals.</a:t>
            </a:r>
          </a:p>
          <a:p>
            <a:r>
              <a:rPr lang="en-US" dirty="0">
                <a:effectLst/>
              </a:rPr>
              <a:t>Dark data refers to data that remains unused or untapped within an organization. This data typically exists in various forms, such as archived documents or unanalyzed information, and holds the potential for valuable insights if properly explored and leveraged.</a:t>
            </a:r>
          </a:p>
          <a:p>
            <a:r>
              <a:rPr lang="en-US" dirty="0">
                <a:effectLst/>
              </a:rPr>
              <a:t>Analytics can be applied to a wide range of areas in an organization, including; financial management, abuse management for social media platforms, and efficient operational performance. Analytics can also be used in other areas, such as marketing, customer service, and risk management. By using analytics, organizations can gain insights into their data and make better decisions that can help them improve their performance and achieve their goals.</a:t>
            </a:r>
            <a:endParaRPr lang="en-US" dirty="0"/>
          </a:p>
          <a:p>
            <a:r>
              <a:rPr lang="en-US" dirty="0"/>
              <a:t>Automation of a business process is one of the opportunities of big data. Big data is a term used to describe the large and complex datasets that are generated by organizations daily. These datasets can include information about customer transactions, social media posts, sensor data, and more.</a:t>
            </a:r>
          </a:p>
          <a:p>
            <a:r>
              <a:rPr lang="en-US" dirty="0">
                <a:effectLst/>
              </a:rPr>
              <a:t>Analytics requires a range of skills and expertise, including data science, statistics, and machine learning. </a:t>
            </a:r>
            <a:r>
              <a:rPr lang="en-US">
                <a:effectLst/>
              </a:rPr>
              <a:t>Organizations may not have the necessary expertise in-house and may need to hire external consultants.</a:t>
            </a:r>
            <a:endParaRPr lang="es-MX" dirty="0"/>
          </a:p>
        </p:txBody>
      </p:sp>
    </p:spTree>
    <p:extLst>
      <p:ext uri="{BB962C8B-B14F-4D97-AF65-F5344CB8AC3E}">
        <p14:creationId xmlns:p14="http://schemas.microsoft.com/office/powerpoint/2010/main" val="2000216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0526B5B-AEEE-7DE0-473E-9A4B8CA229A7}"/>
              </a:ext>
            </a:extLst>
          </p:cNvPr>
          <p:cNvSpPr>
            <a:spLocks noGrp="1"/>
          </p:cNvSpPr>
          <p:nvPr>
            <p:ph idx="1"/>
          </p:nvPr>
        </p:nvSpPr>
        <p:spPr>
          <a:xfrm>
            <a:off x="170798" y="457086"/>
            <a:ext cx="6080099" cy="6192350"/>
          </a:xfrm>
        </p:spPr>
        <p:txBody>
          <a:bodyPr>
            <a:normAutofit/>
          </a:bodyPr>
          <a:lstStyle/>
          <a:p>
            <a:pPr marL="0" indent="0" algn="just">
              <a:buNone/>
            </a:pPr>
            <a:r>
              <a:rPr lang="en-US" dirty="0">
                <a:effectLst/>
                <a:latin typeface="Lucida Sans Unicode" panose="020B0602030504020204" pitchFamily="34" charset="0"/>
              </a:rPr>
              <a:t>From the perspective of Information Systems (IS) Research, BI&amp;A represents the latest evolution of technologies that have been developed to support managerial decision-making. </a:t>
            </a:r>
            <a:r>
              <a:rPr lang="en-US" b="1" dirty="0">
                <a:effectLst/>
                <a:latin typeface="Lucida Sans Unicode" panose="020B0602030504020204" pitchFamily="34" charset="0"/>
              </a:rPr>
              <a:t>This evolution began in the early 1960s, with the introduction of the first data processing systems.</a:t>
            </a:r>
            <a:r>
              <a:rPr lang="en-US" dirty="0">
                <a:effectLst/>
                <a:latin typeface="Lucida Sans Unicode" panose="020B0602030504020204" pitchFamily="34" charset="0"/>
              </a:rPr>
              <a:t> The idea of using the newly available data for supporting managerial decision-making led to the development of the first management information systems (MISs). In the following decades, </a:t>
            </a:r>
            <a:r>
              <a:rPr lang="en-US" b="1" dirty="0">
                <a:effectLst/>
                <a:latin typeface="Lucida Sans Unicode" panose="020B0602030504020204" pitchFamily="34" charset="0"/>
              </a:rPr>
              <a:t>these systems evolved through</a:t>
            </a:r>
            <a:r>
              <a:rPr lang="en-US" dirty="0">
                <a:effectLst/>
                <a:latin typeface="Lucida Sans Unicode" panose="020B0602030504020204" pitchFamily="34" charset="0"/>
              </a:rPr>
              <a:t> </a:t>
            </a:r>
            <a:r>
              <a:rPr lang="en-US" b="1" dirty="0">
                <a:effectLst/>
                <a:latin typeface="Lucida Sans Unicode" panose="020B0602030504020204" pitchFamily="34" charset="0"/>
              </a:rPr>
              <a:t>several stage</a:t>
            </a:r>
            <a:r>
              <a:rPr lang="en-US" dirty="0">
                <a:effectLst/>
                <a:latin typeface="Lucida Sans Unicode" panose="020B0602030504020204" pitchFamily="34" charset="0"/>
              </a:rPr>
              <a:t>s, from personal decision support systems (</a:t>
            </a:r>
            <a:r>
              <a:rPr lang="en-US" b="1" dirty="0">
                <a:effectLst/>
                <a:latin typeface="Lucida Sans Unicode" panose="020B0602030504020204" pitchFamily="34" charset="0"/>
              </a:rPr>
              <a:t>PDSSs</a:t>
            </a:r>
            <a:r>
              <a:rPr lang="en-US" dirty="0">
                <a:effectLst/>
                <a:latin typeface="Lucida Sans Unicode" panose="020B0602030504020204" pitchFamily="34" charset="0"/>
              </a:rPr>
              <a:t>) to executive information systems (</a:t>
            </a:r>
            <a:r>
              <a:rPr lang="en-US" b="1" dirty="0">
                <a:effectLst/>
                <a:latin typeface="Lucida Sans Unicode" panose="020B0602030504020204" pitchFamily="34" charset="0"/>
              </a:rPr>
              <a:t>ELSs)</a:t>
            </a:r>
            <a:r>
              <a:rPr lang="en-US" dirty="0">
                <a:effectLst/>
                <a:latin typeface="Lucida Sans Unicode" panose="020B0602030504020204" pitchFamily="34" charset="0"/>
              </a:rPr>
              <a:t> and data warehouses (</a:t>
            </a:r>
            <a:r>
              <a:rPr lang="en-US" b="1" dirty="0">
                <a:effectLst/>
                <a:latin typeface="Lucida Sans Unicode" panose="020B0602030504020204" pitchFamily="34" charset="0"/>
              </a:rPr>
              <a:t>DWs</a:t>
            </a:r>
            <a:r>
              <a:rPr lang="en-US" dirty="0">
                <a:effectLst/>
                <a:latin typeface="Lucida Sans Unicode" panose="020B0602030504020204" pitchFamily="34" charset="0"/>
              </a:rPr>
              <a:t>) towards the current state-of-the-art technologies in </a:t>
            </a:r>
            <a:r>
              <a:rPr lang="en-US" b="1" dirty="0">
                <a:effectLst/>
                <a:latin typeface="Lucida Sans Unicode" panose="020B0602030504020204" pitchFamily="34" charset="0"/>
              </a:rPr>
              <a:t>BI&amp;A</a:t>
            </a:r>
            <a:r>
              <a:rPr lang="en-US" dirty="0">
                <a:effectLst/>
                <a:latin typeface="Lucida Sans Unicode" panose="020B0602030504020204" pitchFamily="34" charset="0"/>
              </a:rPr>
              <a:t>. Each stage in this evolution increased data-processing capabilities, thus improving the available data basis or analytic capabilities and thereby providing more advanced capacities for data analysis.</a:t>
            </a:r>
            <a:endParaRPr lang="es-MX" dirty="0"/>
          </a:p>
        </p:txBody>
      </p:sp>
      <p:pic>
        <p:nvPicPr>
          <p:cNvPr id="3074" name="Picture 2">
            <a:extLst>
              <a:ext uri="{FF2B5EF4-FFF2-40B4-BE49-F238E27FC236}">
                <a16:creationId xmlns:a16="http://schemas.microsoft.com/office/drawing/2014/main" id="{8A887EDB-C514-F046-8C80-686540FC06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8213" y="1540565"/>
            <a:ext cx="5922989" cy="4025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9032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BA34EF9-D2B3-06EA-C7E3-35F4E9218089}"/>
              </a:ext>
            </a:extLst>
          </p:cNvPr>
          <p:cNvSpPr>
            <a:spLocks noGrp="1"/>
          </p:cNvSpPr>
          <p:nvPr>
            <p:ph idx="1"/>
          </p:nvPr>
        </p:nvSpPr>
        <p:spPr>
          <a:xfrm>
            <a:off x="526156" y="1552297"/>
            <a:ext cx="2539773" cy="4340249"/>
          </a:xfrm>
        </p:spPr>
        <p:txBody>
          <a:bodyPr>
            <a:normAutofit lnSpcReduction="10000"/>
          </a:bodyPr>
          <a:lstStyle/>
          <a:p>
            <a:pPr marL="0" indent="0" algn="just">
              <a:buNone/>
            </a:pPr>
            <a:r>
              <a:rPr lang="en-US" b="1" dirty="0">
                <a:effectLst/>
                <a:latin typeface="Lucida Sans Unicode" panose="020B0602030504020204" pitchFamily="34" charset="0"/>
              </a:rPr>
              <a:t>“Data Governance</a:t>
            </a:r>
            <a:r>
              <a:rPr lang="en-US" dirty="0">
                <a:effectLst/>
                <a:latin typeface="Lucida Sans Unicode" panose="020B0602030504020204" pitchFamily="34" charset="0"/>
              </a:rPr>
              <a:t> is the discipline of administering data and information assets across an organization through formal oversight of the people, processes, technologies, and lines of business that influence data and information outcomes to drive business performance.”</a:t>
            </a:r>
            <a:endParaRPr lang="es-MX" dirty="0"/>
          </a:p>
        </p:txBody>
      </p:sp>
      <p:pic>
        <p:nvPicPr>
          <p:cNvPr id="4098" name="Picture 2">
            <a:extLst>
              <a:ext uri="{FF2B5EF4-FFF2-40B4-BE49-F238E27FC236}">
                <a16:creationId xmlns:a16="http://schemas.microsoft.com/office/drawing/2014/main" id="{4AAACDA5-539A-398E-299C-7C44DB698B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665" y="820271"/>
            <a:ext cx="9416750" cy="486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822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24E20A4-D4DA-B34E-742A-1D36227A7B80}"/>
              </a:ext>
            </a:extLst>
          </p:cNvPr>
          <p:cNvSpPr>
            <a:spLocks noGrp="1"/>
          </p:cNvSpPr>
          <p:nvPr>
            <p:ph idx="1"/>
          </p:nvPr>
        </p:nvSpPr>
        <p:spPr>
          <a:xfrm>
            <a:off x="481404" y="427130"/>
            <a:ext cx="10659110" cy="6121587"/>
          </a:xfrm>
        </p:spPr>
        <p:txBody>
          <a:bodyPr>
            <a:normAutofit fontScale="92500" lnSpcReduction="20000"/>
          </a:bodyPr>
          <a:lstStyle/>
          <a:p>
            <a:r>
              <a:rPr lang="en-US" b="1" dirty="0">
                <a:effectLst/>
                <a:latin typeface="Lucida Sans Unicode" panose="020B0602030504020204" pitchFamily="34" charset="0"/>
              </a:rPr>
              <a:t>Data governance is largely about collaboration</a:t>
            </a:r>
            <a:r>
              <a:rPr lang="en-US" dirty="0">
                <a:effectLst/>
                <a:latin typeface="Lucida Sans Unicode" panose="020B0602030504020204" pitchFamily="34" charset="0"/>
              </a:rPr>
              <a:t>,</a:t>
            </a:r>
            <a:r>
              <a:rPr lang="en-US" b="1" dirty="0">
                <a:effectLst/>
                <a:latin typeface="Lucida Sans Unicode" panose="020B0602030504020204" pitchFamily="34" charset="0"/>
              </a:rPr>
              <a:t> for example,</a:t>
            </a:r>
            <a:r>
              <a:rPr lang="en-US" dirty="0">
                <a:effectLst/>
                <a:latin typeface="Lucida Sans Unicode" panose="020B0602030504020204" pitchFamily="34" charset="0"/>
              </a:rPr>
              <a:t> connecting data producers and data consumers, and managing common or shared data for the benefit of the enterprise. It is also about</a:t>
            </a:r>
            <a:r>
              <a:rPr lang="en-US" b="1" dirty="0">
                <a:effectLst/>
                <a:latin typeface="Lucida Sans Unicode" panose="020B0602030504020204" pitchFamily="34" charset="0"/>
              </a:rPr>
              <a:t> “decisions”</a:t>
            </a:r>
            <a:r>
              <a:rPr lang="en-US" dirty="0">
                <a:effectLst/>
                <a:latin typeface="Lucida Sans Unicode" panose="020B0602030504020204" pitchFamily="34" charset="0"/>
              </a:rPr>
              <a:t> determining who makes decisions about data. This is not to suggest that decisions are made centrally, but rather to determine what level and specifically who can best make different types of data decisions to expedite the decision process.</a:t>
            </a:r>
          </a:p>
          <a:p>
            <a:endParaRPr lang="en-US" dirty="0">
              <a:effectLst/>
              <a:latin typeface="Lucida Sans Unicode" panose="020B0602030504020204" pitchFamily="34" charset="0"/>
            </a:endParaRPr>
          </a:p>
          <a:p>
            <a:pPr algn="just">
              <a:buNone/>
            </a:pPr>
            <a:r>
              <a:rPr lang="en-US" dirty="0">
                <a:effectLst/>
                <a:latin typeface="Lucida Sans Unicode" panose="020B0602030504020204" pitchFamily="34" charset="0"/>
              </a:rPr>
              <a:t>There are many types of metadata users due to the many types and sources of metadata. </a:t>
            </a:r>
            <a:r>
              <a:rPr lang="en-US" b="1" dirty="0">
                <a:effectLst/>
                <a:latin typeface="Lucida Sans Unicode" panose="020B0602030504020204" pitchFamily="34" charset="0"/>
              </a:rPr>
              <a:t>Users of Metadata can typically be divided into three categories:</a:t>
            </a:r>
            <a:endParaRPr lang="en-US" dirty="0">
              <a:effectLst/>
            </a:endParaRPr>
          </a:p>
          <a:p>
            <a:pPr algn="just">
              <a:buFont typeface="Arial" panose="020B0604020202020204" pitchFamily="34" charset="0"/>
              <a:buChar char="•"/>
            </a:pPr>
            <a:r>
              <a:rPr lang="en-US" b="1" dirty="0">
                <a:effectLst/>
                <a:latin typeface="Lucida Sans Unicode" panose="020B0602030504020204" pitchFamily="34" charset="0"/>
              </a:rPr>
              <a:t>Business Users:</a:t>
            </a:r>
            <a:r>
              <a:rPr lang="en-US" dirty="0">
                <a:effectLst/>
                <a:latin typeface="Lucida Sans Unicode" panose="020B0602030504020204" pitchFamily="34" charset="0"/>
              </a:rPr>
              <a:t> need to </a:t>
            </a:r>
            <a:r>
              <a:rPr lang="en-US" b="1" dirty="0">
                <a:effectLst/>
                <a:latin typeface="Lucida Sans Unicode" panose="020B0602030504020204" pitchFamily="34" charset="0"/>
              </a:rPr>
              <a:t>understand the business meaning of the data</a:t>
            </a:r>
            <a:r>
              <a:rPr lang="en-US" dirty="0">
                <a:effectLst/>
                <a:latin typeface="Lucida Sans Unicode" panose="020B0602030504020204" pitchFamily="34" charset="0"/>
              </a:rPr>
              <a:t> in the systems they use or own. Besides, they need to </a:t>
            </a:r>
            <a:r>
              <a:rPr lang="en-US" b="1" dirty="0">
                <a:effectLst/>
                <a:latin typeface="Lucida Sans Unicode" panose="020B0602030504020204" pitchFamily="34" charset="0"/>
              </a:rPr>
              <a:t>know the business rules and data access rules</a:t>
            </a:r>
            <a:r>
              <a:rPr lang="en-US" dirty="0">
                <a:effectLst/>
                <a:latin typeface="Lucida Sans Unicode" panose="020B0602030504020204" pitchFamily="34" charset="0"/>
              </a:rPr>
              <a:t> that apply to the data. Data stewards often perform the management of </a:t>
            </a:r>
            <a:r>
              <a:rPr lang="en-US" b="1" dirty="0">
                <a:effectLst/>
                <a:latin typeface="Lucida Sans Unicode" panose="020B0602030504020204" pitchFamily="34" charset="0"/>
              </a:rPr>
              <a:t>business metadata</a:t>
            </a:r>
            <a:r>
              <a:rPr lang="en-US" dirty="0">
                <a:effectLst/>
                <a:latin typeface="Lucida Sans Unicode" panose="020B0602030504020204" pitchFamily="34" charset="0"/>
              </a:rPr>
              <a:t> in terms of creation, maintenance, and usage on behalf of the business users and data owner.</a:t>
            </a:r>
            <a:endParaRPr lang="en-US" dirty="0">
              <a:effectLst/>
            </a:endParaRPr>
          </a:p>
          <a:p>
            <a:pPr algn="just">
              <a:buFont typeface="Arial" panose="020B0604020202020204" pitchFamily="34" charset="0"/>
              <a:buChar char="•"/>
            </a:pPr>
            <a:r>
              <a:rPr lang="en-US" b="1" dirty="0">
                <a:effectLst/>
                <a:latin typeface="Lucida Sans Unicode" panose="020B0602030504020204" pitchFamily="34" charset="0"/>
              </a:rPr>
              <a:t>Technology Users:</a:t>
            </a:r>
            <a:r>
              <a:rPr lang="en-US" dirty="0">
                <a:effectLst/>
                <a:latin typeface="Lucida Sans Unicode" panose="020B0602030504020204" pitchFamily="34" charset="0"/>
              </a:rPr>
              <a:t> Information technology (IT) professionals who are responsible for</a:t>
            </a:r>
            <a:r>
              <a:rPr lang="en-US" b="1" dirty="0">
                <a:effectLst/>
                <a:latin typeface="Lucida Sans Unicode" panose="020B0602030504020204" pitchFamily="34" charset="0"/>
              </a:rPr>
              <a:t> planning and building the transactional and analytic systems</a:t>
            </a:r>
            <a:r>
              <a:rPr lang="en-US" dirty="0">
                <a:effectLst/>
                <a:latin typeface="Lucida Sans Unicode" panose="020B0602030504020204" pitchFamily="34" charset="0"/>
              </a:rPr>
              <a:t> need to understand the end-to-end picture of the data to manage change. These</a:t>
            </a:r>
            <a:r>
              <a:rPr lang="en-US" b="1" dirty="0">
                <a:effectLst/>
                <a:latin typeface="Lucida Sans Unicode" panose="020B0602030504020204" pitchFamily="34" charset="0"/>
              </a:rPr>
              <a:t> users need the technical metadata for the technical information</a:t>
            </a:r>
            <a:r>
              <a:rPr lang="en-US" dirty="0">
                <a:effectLst/>
                <a:latin typeface="Lucida Sans Unicode" panose="020B0602030504020204" pitchFamily="34" charset="0"/>
              </a:rPr>
              <a:t> about the data environment, such as physical data structures, extract-transform-load (ETL) rules, reporting information, and impact analysis.</a:t>
            </a:r>
            <a:r>
              <a:rPr lang="en-US" b="1" dirty="0">
                <a:effectLst/>
                <a:latin typeface="Lucida Sans Unicode" panose="020B0602030504020204" pitchFamily="34" charset="0"/>
              </a:rPr>
              <a:t> Examples</a:t>
            </a:r>
            <a:r>
              <a:rPr lang="en-US" dirty="0">
                <a:effectLst/>
                <a:latin typeface="Lucida Sans Unicode" panose="020B0602030504020204" pitchFamily="34" charset="0"/>
              </a:rPr>
              <a:t> of technology users include data modelers, data integration architects, BI architects, designers, and developers.</a:t>
            </a:r>
            <a:endParaRPr lang="en-US" dirty="0">
              <a:effectLst/>
            </a:endParaRPr>
          </a:p>
          <a:p>
            <a:pPr algn="just">
              <a:buFont typeface="Arial" panose="020B0604020202020204" pitchFamily="34" charset="0"/>
              <a:buChar char="•"/>
            </a:pPr>
            <a:r>
              <a:rPr lang="en-US" b="1" dirty="0">
                <a:effectLst/>
                <a:latin typeface="Lucida Sans Unicode" panose="020B0602030504020204" pitchFamily="34" charset="0"/>
              </a:rPr>
              <a:t>Operational Users:</a:t>
            </a:r>
            <a:r>
              <a:rPr lang="en-US" dirty="0">
                <a:effectLst/>
                <a:latin typeface="Lucida Sans Unicode" panose="020B0602030504020204" pitchFamily="34" charset="0"/>
              </a:rPr>
              <a:t> Operational professionals are those who are responsible for the</a:t>
            </a:r>
            <a:r>
              <a:rPr lang="en-US" b="1" dirty="0">
                <a:effectLst/>
                <a:latin typeface="Lucida Sans Unicode" panose="020B0602030504020204" pitchFamily="34" charset="0"/>
              </a:rPr>
              <a:t> day-to-day operation of the data environment and are users of operational metadata.</a:t>
            </a:r>
            <a:r>
              <a:rPr lang="en-US" dirty="0">
                <a:effectLst/>
                <a:latin typeface="Lucida Sans Unicode" panose="020B0602030504020204" pitchFamily="34" charset="0"/>
              </a:rPr>
              <a:t> Operational metadata can assist them in identifying and resolving problems as well as managing change in the production environment by providing data information about the data integration processing and job processing impact analysis.</a:t>
            </a:r>
            <a:endParaRPr lang="en-US" dirty="0">
              <a:effectLst/>
            </a:endParaRPr>
          </a:p>
          <a:p>
            <a:pPr marL="0" indent="0">
              <a:buNone/>
            </a:pPr>
            <a:endParaRPr lang="es-MX" dirty="0"/>
          </a:p>
        </p:txBody>
      </p:sp>
    </p:spTree>
    <p:extLst>
      <p:ext uri="{BB962C8B-B14F-4D97-AF65-F5344CB8AC3E}">
        <p14:creationId xmlns:p14="http://schemas.microsoft.com/office/powerpoint/2010/main" val="1324766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F1A8DB83-C6F6-3EA6-3044-C9C1E4B518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7538" y="0"/>
            <a:ext cx="84169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5156541"/>
      </p:ext>
    </p:extLst>
  </p:cSld>
  <p:clrMapOvr>
    <a:masterClrMapping/>
  </p:clrMapOvr>
</p:sld>
</file>

<file path=ppt/theme/theme1.xml><?xml version="1.0" encoding="utf-8"?>
<a:theme xmlns:a="http://schemas.openxmlformats.org/drawingml/2006/main" name="ConfettiVTI">
  <a:themeElements>
    <a:clrScheme name="Custom 30">
      <a:dk1>
        <a:sysClr val="windowText" lastClr="000000"/>
      </a:dk1>
      <a:lt1>
        <a:sysClr val="window" lastClr="FFFFFF"/>
      </a:lt1>
      <a:dk2>
        <a:srgbClr val="420023"/>
      </a:dk2>
      <a:lt2>
        <a:srgbClr val="FDFBF9"/>
      </a:lt2>
      <a:accent1>
        <a:srgbClr val="97446E"/>
      </a:accent1>
      <a:accent2>
        <a:srgbClr val="A40056"/>
      </a:accent2>
      <a:accent3>
        <a:srgbClr val="24BEEE"/>
      </a:accent3>
      <a:accent4>
        <a:srgbClr val="91274F"/>
      </a:accent4>
      <a:accent5>
        <a:srgbClr val="F39E29"/>
      </a:accent5>
      <a:accent6>
        <a:srgbClr val="E87450"/>
      </a:accent6>
      <a:hlink>
        <a:srgbClr val="F55D5D"/>
      </a:hlink>
      <a:folHlink>
        <a:srgbClr val="EA3A60"/>
      </a:folHlink>
    </a:clrScheme>
    <a:fontScheme name="Custom 10">
      <a:majorFont>
        <a:latin typeface="Gill Sans Nova"/>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ttiVTI" id="{B5618F7C-B4F0-4D28-83B4-440D0519681F}" vid="{5F84EFDF-E14E-48C6-955C-990A32085A7F}"/>
    </a:ext>
  </a:extLst>
</a:theme>
</file>

<file path=docProps/app.xml><?xml version="1.0" encoding="utf-8"?>
<Properties xmlns="http://schemas.openxmlformats.org/officeDocument/2006/extended-properties" xmlns:vt="http://schemas.openxmlformats.org/officeDocument/2006/docPropsVTypes">
  <TotalTime>1111</TotalTime>
  <Words>5081</Words>
  <Application>Microsoft Office PowerPoint</Application>
  <PresentationFormat>Panorámica</PresentationFormat>
  <Paragraphs>130</Paragraphs>
  <Slides>51</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51</vt:i4>
      </vt:variant>
    </vt:vector>
  </HeadingPairs>
  <TitlesOfParts>
    <vt:vector size="58" baseType="lpstr">
      <vt:lpstr>Arial</vt:lpstr>
      <vt:lpstr>Calibri</vt:lpstr>
      <vt:lpstr>Gill Sans Nova</vt:lpstr>
      <vt:lpstr>Lato</vt:lpstr>
      <vt:lpstr>Lucida Sans Unicode</vt:lpstr>
      <vt:lpstr>Roboto</vt:lpstr>
      <vt:lpstr>ConfettiVTI</vt:lpstr>
      <vt:lpstr>Bussines Analytics</vt:lpstr>
      <vt:lpstr>EVOLUTION OF ANALYTICS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Introduction to Business Analytics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Idelfonso Iturbe Nepomuceno</dc:creator>
  <cp:lastModifiedBy>Idelfonso Iturbe Nepomuceno</cp:lastModifiedBy>
  <cp:revision>97</cp:revision>
  <dcterms:created xsi:type="dcterms:W3CDTF">2025-03-10T15:17:19Z</dcterms:created>
  <dcterms:modified xsi:type="dcterms:W3CDTF">2025-04-07T06:54:01Z</dcterms:modified>
</cp:coreProperties>
</file>